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20"/>
  </p:notesMasterIdLst>
  <p:sldIdLst>
    <p:sldId id="413" r:id="rId3"/>
    <p:sldId id="367" r:id="rId4"/>
    <p:sldId id="398" r:id="rId5"/>
    <p:sldId id="399" r:id="rId6"/>
    <p:sldId id="400" r:id="rId7"/>
    <p:sldId id="401" r:id="rId8"/>
    <p:sldId id="402" r:id="rId9"/>
    <p:sldId id="403" r:id="rId10"/>
    <p:sldId id="404" r:id="rId11"/>
    <p:sldId id="406" r:id="rId12"/>
    <p:sldId id="405" r:id="rId13"/>
    <p:sldId id="407" r:id="rId14"/>
    <p:sldId id="409" r:id="rId15"/>
    <p:sldId id="408" r:id="rId16"/>
    <p:sldId id="410" r:id="rId17"/>
    <p:sldId id="411" r:id="rId18"/>
    <p:sldId id="412" r:id="rId19"/>
  </p:sldIdLst>
  <p:sldSz cx="9144000" cy="6858000" type="screen4x3"/>
  <p:notesSz cx="6858000" cy="9144000"/>
  <p:defaultTextStyle>
    <a:defPPr>
      <a:defRPr lang="de-DE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808080"/>
    <a:srgbClr val="4F81BD"/>
    <a:srgbClr val="99CC00"/>
    <a:srgbClr val="C0504D"/>
    <a:srgbClr val="00B0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185" autoAdjust="0"/>
    <p:restoredTop sz="86433" autoAdjust="0"/>
  </p:normalViewPr>
  <p:slideViewPr>
    <p:cSldViewPr>
      <p:cViewPr varScale="1">
        <p:scale>
          <a:sx n="114" d="100"/>
          <a:sy n="114" d="100"/>
        </p:scale>
        <p:origin x="942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955E75F0-9914-49C1-81BC-A8156238536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D5897F5-4768-4F4A-97FB-78B7715BC958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C4777D0A-D1E8-4933-9C42-6C06DACE2F3D}" type="datetimeFigureOut">
              <a:rPr lang="de-CH"/>
              <a:pPr>
                <a:defRPr/>
              </a:pPr>
              <a:t>20.06.2019</a:t>
            </a:fld>
            <a:endParaRPr lang="de-CH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19E3C625-699D-475E-8582-4375E4C1D76E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de-CH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D64CC6FE-90BE-4E89-A116-6EC98A89844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de-CH" noProof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561CB74-D270-4BC8-B8A5-D438A4A401D7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15271FB-10E9-4BCE-857F-A1154811E1E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9D0C58B9-F59C-441E-A4E7-0E3483934CE5}" type="slidenum">
              <a:rPr lang="de-CH" altLang="de-DE"/>
              <a:pPr>
                <a:defRPr/>
              </a:pPr>
              <a:t>‹#›</a:t>
            </a:fld>
            <a:endParaRPr lang="de-CH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FontTx/>
              <a:buChar char="-"/>
            </a:pPr>
            <a:endParaRPr lang="de-CH" altLang="de-DE"/>
          </a:p>
        </p:txBody>
      </p:sp>
      <p:sp>
        <p:nvSpPr>
          <p:cNvPr id="6148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6A0A96BD-341A-45CE-BBCD-69E0D82C4475}" type="slidenum">
              <a:rPr lang="de-CH" altLang="de-DE"/>
              <a:pPr algn="r" eaLnBrk="1" hangingPunct="1">
                <a:spcBef>
                  <a:spcPct val="0"/>
                </a:spcBef>
              </a:pPr>
              <a:t>2</a:t>
            </a:fld>
            <a:endParaRPr lang="de-CH" altLang="de-DE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FontTx/>
              <a:buChar char="-"/>
            </a:pPr>
            <a:endParaRPr lang="de-CH" altLang="de-DE"/>
          </a:p>
        </p:txBody>
      </p:sp>
      <p:sp>
        <p:nvSpPr>
          <p:cNvPr id="52228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BF31C485-FD2A-424E-883F-22921254035D}" type="slidenum">
              <a:rPr lang="de-CH" altLang="de-DE"/>
              <a:pPr algn="r" eaLnBrk="1" hangingPunct="1">
                <a:spcBef>
                  <a:spcPct val="0"/>
                </a:spcBef>
              </a:pPr>
              <a:t>11</a:t>
            </a:fld>
            <a:endParaRPr lang="de-CH" altLang="de-DE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FontTx/>
              <a:buChar char="-"/>
            </a:pPr>
            <a:endParaRPr lang="de-CH" altLang="de-DE"/>
          </a:p>
        </p:txBody>
      </p:sp>
      <p:sp>
        <p:nvSpPr>
          <p:cNvPr id="54276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7CFB515C-0EFC-44F9-8849-82C70970E28E}" type="slidenum">
              <a:rPr lang="de-CH" altLang="de-DE"/>
              <a:pPr algn="r" eaLnBrk="1" hangingPunct="1">
                <a:spcBef>
                  <a:spcPct val="0"/>
                </a:spcBef>
              </a:pPr>
              <a:t>12</a:t>
            </a:fld>
            <a:endParaRPr lang="de-CH" altLang="de-DE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FontTx/>
              <a:buChar char="-"/>
            </a:pPr>
            <a:endParaRPr lang="de-CH" altLang="de-DE"/>
          </a:p>
        </p:txBody>
      </p:sp>
      <p:sp>
        <p:nvSpPr>
          <p:cNvPr id="56324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BFFC2CD4-DB2A-4EDE-A4F9-0A06DEC84D71}" type="slidenum">
              <a:rPr lang="de-CH" altLang="de-DE"/>
              <a:pPr algn="r" eaLnBrk="1" hangingPunct="1">
                <a:spcBef>
                  <a:spcPct val="0"/>
                </a:spcBef>
              </a:pPr>
              <a:t>13</a:t>
            </a:fld>
            <a:endParaRPr lang="de-CH" altLang="de-DE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FontTx/>
              <a:buChar char="-"/>
            </a:pPr>
            <a:endParaRPr lang="de-CH" altLang="de-DE"/>
          </a:p>
        </p:txBody>
      </p:sp>
      <p:sp>
        <p:nvSpPr>
          <p:cNvPr id="58372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19CD86AD-851A-4897-8CAE-2BC3EA555A1E}" type="slidenum">
              <a:rPr lang="de-CH" altLang="de-DE"/>
              <a:pPr algn="r" eaLnBrk="1" hangingPunct="1">
                <a:spcBef>
                  <a:spcPct val="0"/>
                </a:spcBef>
              </a:pPr>
              <a:t>14</a:t>
            </a:fld>
            <a:endParaRPr lang="de-CH" altLang="de-DE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04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FontTx/>
              <a:buChar char="-"/>
            </a:pPr>
            <a:endParaRPr lang="de-CH" altLang="de-DE"/>
          </a:p>
        </p:txBody>
      </p:sp>
      <p:sp>
        <p:nvSpPr>
          <p:cNvPr id="60420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32F23A10-74D7-4551-93C3-8E942905CA04}" type="slidenum">
              <a:rPr lang="de-CH" altLang="de-DE"/>
              <a:pPr algn="r" eaLnBrk="1" hangingPunct="1">
                <a:spcBef>
                  <a:spcPct val="0"/>
                </a:spcBef>
              </a:pPr>
              <a:t>15</a:t>
            </a:fld>
            <a:endParaRPr lang="de-CH" altLang="de-DE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24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FontTx/>
              <a:buChar char="-"/>
            </a:pPr>
            <a:endParaRPr lang="de-CH" altLang="de-DE"/>
          </a:p>
        </p:txBody>
      </p:sp>
      <p:sp>
        <p:nvSpPr>
          <p:cNvPr id="62468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27EE194C-2CD6-4FB0-BB9F-9151C0B63436}" type="slidenum">
              <a:rPr lang="de-CH" altLang="de-DE"/>
              <a:pPr algn="r" eaLnBrk="1" hangingPunct="1">
                <a:spcBef>
                  <a:spcPct val="0"/>
                </a:spcBef>
              </a:pPr>
              <a:t>16</a:t>
            </a:fld>
            <a:endParaRPr lang="de-CH" altLang="de-DE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45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FontTx/>
              <a:buChar char="-"/>
            </a:pPr>
            <a:endParaRPr lang="de-CH" altLang="de-DE"/>
          </a:p>
        </p:txBody>
      </p:sp>
      <p:sp>
        <p:nvSpPr>
          <p:cNvPr id="64516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93608E45-577A-4CA4-A638-A55D77A764F4}" type="slidenum">
              <a:rPr lang="de-CH" altLang="de-DE"/>
              <a:pPr algn="r" eaLnBrk="1" hangingPunct="1">
                <a:spcBef>
                  <a:spcPct val="0"/>
                </a:spcBef>
              </a:pPr>
              <a:t>17</a:t>
            </a:fld>
            <a:endParaRPr lang="de-CH" altLang="de-D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FontTx/>
              <a:buChar char="-"/>
            </a:pPr>
            <a:endParaRPr lang="de-CH" altLang="de-DE"/>
          </a:p>
        </p:txBody>
      </p:sp>
      <p:sp>
        <p:nvSpPr>
          <p:cNvPr id="35844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DB330FA0-862B-4171-9C05-2C0476975307}" type="slidenum">
              <a:rPr lang="de-CH" altLang="de-DE"/>
              <a:pPr algn="r" eaLnBrk="1" hangingPunct="1">
                <a:spcBef>
                  <a:spcPct val="0"/>
                </a:spcBef>
              </a:pPr>
              <a:t>3</a:t>
            </a:fld>
            <a:endParaRPr lang="de-CH" altLang="de-D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FontTx/>
              <a:buChar char="-"/>
            </a:pPr>
            <a:endParaRPr lang="de-CH" altLang="de-DE"/>
          </a:p>
        </p:txBody>
      </p:sp>
      <p:sp>
        <p:nvSpPr>
          <p:cNvPr id="37892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40DFE41C-AF78-4CD9-BD6E-1729849C7949}" type="slidenum">
              <a:rPr lang="de-CH" altLang="de-DE"/>
              <a:pPr algn="r" eaLnBrk="1" hangingPunct="1">
                <a:spcBef>
                  <a:spcPct val="0"/>
                </a:spcBef>
              </a:pPr>
              <a:t>4</a:t>
            </a:fld>
            <a:endParaRPr lang="de-CH" altLang="de-DE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FontTx/>
              <a:buChar char="-"/>
            </a:pPr>
            <a:endParaRPr lang="de-CH" altLang="de-DE"/>
          </a:p>
        </p:txBody>
      </p:sp>
      <p:sp>
        <p:nvSpPr>
          <p:cNvPr id="39940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E0E0AB65-AA98-49F3-9966-67FA60AC3D89}" type="slidenum">
              <a:rPr lang="de-CH" altLang="de-DE"/>
              <a:pPr algn="r" eaLnBrk="1" hangingPunct="1">
                <a:spcBef>
                  <a:spcPct val="0"/>
                </a:spcBef>
              </a:pPr>
              <a:t>5</a:t>
            </a:fld>
            <a:endParaRPr lang="de-CH" altLang="de-DE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FontTx/>
              <a:buChar char="-"/>
            </a:pPr>
            <a:endParaRPr lang="de-CH" altLang="de-DE"/>
          </a:p>
        </p:txBody>
      </p:sp>
      <p:sp>
        <p:nvSpPr>
          <p:cNvPr id="41988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0FC00315-D786-464C-B19A-7DB131AF624E}" type="slidenum">
              <a:rPr lang="de-CH" altLang="de-DE"/>
              <a:pPr algn="r" eaLnBrk="1" hangingPunct="1">
                <a:spcBef>
                  <a:spcPct val="0"/>
                </a:spcBef>
              </a:pPr>
              <a:t>6</a:t>
            </a:fld>
            <a:endParaRPr lang="de-CH" altLang="de-DE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FontTx/>
              <a:buChar char="-"/>
            </a:pPr>
            <a:endParaRPr lang="de-CH" altLang="de-DE"/>
          </a:p>
        </p:txBody>
      </p:sp>
      <p:sp>
        <p:nvSpPr>
          <p:cNvPr id="44036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30DE4FB6-E6FE-4F46-9009-C9B27100544B}" type="slidenum">
              <a:rPr lang="de-CH" altLang="de-DE"/>
              <a:pPr algn="r" eaLnBrk="1" hangingPunct="1">
                <a:spcBef>
                  <a:spcPct val="0"/>
                </a:spcBef>
              </a:pPr>
              <a:t>7</a:t>
            </a:fld>
            <a:endParaRPr lang="de-CH" altLang="de-DE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FontTx/>
              <a:buChar char="-"/>
            </a:pPr>
            <a:endParaRPr lang="de-CH" altLang="de-DE"/>
          </a:p>
        </p:txBody>
      </p:sp>
      <p:sp>
        <p:nvSpPr>
          <p:cNvPr id="46084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AA39C0CE-11E2-4C6C-88DA-A604EB517EF2}" type="slidenum">
              <a:rPr lang="de-CH" altLang="de-DE"/>
              <a:pPr algn="r" eaLnBrk="1" hangingPunct="1">
                <a:spcBef>
                  <a:spcPct val="0"/>
                </a:spcBef>
              </a:pPr>
              <a:t>8</a:t>
            </a:fld>
            <a:endParaRPr lang="de-CH" altLang="de-DE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FontTx/>
              <a:buChar char="-"/>
            </a:pPr>
            <a:endParaRPr lang="de-CH" altLang="de-DE"/>
          </a:p>
        </p:txBody>
      </p:sp>
      <p:sp>
        <p:nvSpPr>
          <p:cNvPr id="48132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C6DFBB6A-48BF-4B66-9C16-9776667D7530}" type="slidenum">
              <a:rPr lang="de-CH" altLang="de-DE"/>
              <a:pPr algn="r" eaLnBrk="1" hangingPunct="1">
                <a:spcBef>
                  <a:spcPct val="0"/>
                </a:spcBef>
              </a:pPr>
              <a:t>9</a:t>
            </a:fld>
            <a:endParaRPr lang="de-CH" altLang="de-DE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FontTx/>
              <a:buChar char="-"/>
            </a:pPr>
            <a:endParaRPr lang="de-CH" altLang="de-DE"/>
          </a:p>
        </p:txBody>
      </p:sp>
      <p:sp>
        <p:nvSpPr>
          <p:cNvPr id="50180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2B35607B-065A-4C3E-AD4D-387107F4DBE8}" type="slidenum">
              <a:rPr lang="de-CH" altLang="de-DE"/>
              <a:pPr algn="r" eaLnBrk="1" hangingPunct="1">
                <a:spcBef>
                  <a:spcPct val="0"/>
                </a:spcBef>
              </a:pPr>
              <a:t>10</a:t>
            </a:fld>
            <a:endParaRPr lang="de-CH" alt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de-C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de-C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7B6850-C627-4E8A-8EB0-3859A4C04E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9F870B-EFE6-4AF4-9413-B1D6A193CCCB}" type="datetimeFigureOut">
              <a:rPr lang="de-CH"/>
              <a:pPr>
                <a:defRPr/>
              </a:pPr>
              <a:t>20.06.2019</a:t>
            </a:fld>
            <a:endParaRPr lang="de-C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3A6D5C-DBE6-4CBC-A018-B80DDD6F97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40B0DE-5BCB-4565-B4E4-1D9EC42ADE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C95749-EAEE-465D-BF9E-7A6C9EB3AF81}" type="slidenum">
              <a:rPr lang="de-CH" altLang="de-DE"/>
              <a:pPr>
                <a:defRPr/>
              </a:pPr>
              <a:t>‹#›</a:t>
            </a:fld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25399212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C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C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7B6850-C627-4E8A-8EB0-3859A4C04E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E208C6-DB95-425B-8F19-C166C45C19AB}" type="datetimeFigureOut">
              <a:rPr lang="de-CH"/>
              <a:pPr>
                <a:defRPr/>
              </a:pPr>
              <a:t>20.06.2019</a:t>
            </a:fld>
            <a:endParaRPr lang="de-C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3A6D5C-DBE6-4CBC-A018-B80DDD6F97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40B0DE-5BCB-4565-B4E4-1D9EC42ADE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95A9C9-4338-4AD6-9EAD-57A96E91E7B5}" type="slidenum">
              <a:rPr lang="de-CH" altLang="de-DE"/>
              <a:pPr>
                <a:defRPr/>
              </a:pPr>
              <a:t>‹#›</a:t>
            </a:fld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10945882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de-C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C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7B6850-C627-4E8A-8EB0-3859A4C04E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16398A-2ECA-4B8C-8F52-0352FE52FC04}" type="datetimeFigureOut">
              <a:rPr lang="de-CH"/>
              <a:pPr>
                <a:defRPr/>
              </a:pPr>
              <a:t>20.06.2019</a:t>
            </a:fld>
            <a:endParaRPr lang="de-C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3A6D5C-DBE6-4CBC-A018-B80DDD6F97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40B0DE-5BCB-4565-B4E4-1D9EC42ADE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0AD8CA-CE21-4947-9EDB-F529CF51EDFB}" type="slidenum">
              <a:rPr lang="de-CH" altLang="de-DE"/>
              <a:pPr>
                <a:defRPr/>
              </a:pPr>
              <a:t>‹#›</a:t>
            </a:fld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39735321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21600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5" name="Rectangle 14"/>
          <p:cNvSpPr/>
          <p:nvPr userDrawn="1"/>
        </p:nvSpPr>
        <p:spPr>
          <a:xfrm>
            <a:off x="0" y="1981765"/>
            <a:ext cx="7740000" cy="178235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8" name="Rectangle 7"/>
          <p:cNvSpPr/>
          <p:nvPr userDrawn="1"/>
        </p:nvSpPr>
        <p:spPr>
          <a:xfrm>
            <a:off x="0" y="5418000"/>
            <a:ext cx="9144000" cy="1440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grpSp>
        <p:nvGrpSpPr>
          <p:cNvPr id="9" name="Group 8"/>
          <p:cNvGrpSpPr/>
          <p:nvPr userDrawn="1"/>
        </p:nvGrpSpPr>
        <p:grpSpPr>
          <a:xfrm>
            <a:off x="1080000" y="565662"/>
            <a:ext cx="3132000" cy="2592387"/>
            <a:chOff x="0" y="0"/>
            <a:chExt cx="1656000" cy="1296000"/>
          </a:xfrm>
        </p:grpSpPr>
        <p:sp>
          <p:nvSpPr>
            <p:cNvPr id="10" name="Rounded Rectangle 9"/>
            <p:cNvSpPr/>
            <p:nvPr userDrawn="1"/>
          </p:nvSpPr>
          <p:spPr>
            <a:xfrm>
              <a:off x="0" y="0"/>
              <a:ext cx="1656000" cy="1296000"/>
            </a:xfrm>
            <a:prstGeom prst="roundRect">
              <a:avLst/>
            </a:prstGeom>
            <a:solidFill>
              <a:sysClr val="window" lastClr="FFFFFF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AU"/>
            </a:p>
          </p:txBody>
        </p:sp>
        <p:sp>
          <p:nvSpPr>
            <p:cNvPr id="12" name="Text Box 27"/>
            <p:cNvSpPr txBox="1"/>
            <p:nvPr userDrawn="1"/>
          </p:nvSpPr>
          <p:spPr>
            <a:xfrm>
              <a:off x="86264" y="379562"/>
              <a:ext cx="1457865" cy="785004"/>
            </a:xfrm>
            <a:prstGeom prst="rect">
              <a:avLst/>
            </a:prstGeom>
            <a:solidFill>
              <a:sysClr val="window" lastClr="FFFFFF"/>
            </a:solidFill>
            <a:ln w="6350">
              <a:noFill/>
            </a:ln>
            <a:effectLst/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ts val="1200"/>
                </a:lnSpc>
                <a:spcAft>
                  <a:spcPts val="800"/>
                </a:spcAft>
              </a:pPr>
              <a:endParaRPr lang="en-AU" sz="90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endParaRPr>
            </a:p>
          </p:txBody>
        </p:sp>
      </p:grp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2393" y="830853"/>
            <a:ext cx="2648024" cy="138452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80000" y="2816866"/>
            <a:ext cx="6660000" cy="2112012"/>
          </a:xfrm>
        </p:spPr>
        <p:txBody>
          <a:bodyPr lIns="0" tIns="0" rIns="0" bIns="0" anchor="ctr" anchorCtr="0"/>
          <a:lstStyle>
            <a:lvl1pPr algn="l">
              <a:defRPr sz="4500" b="1">
                <a:solidFill>
                  <a:srgbClr val="FF0000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14" name="Rectangle 13"/>
          <p:cNvSpPr/>
          <p:nvPr userDrawn="1"/>
        </p:nvSpPr>
        <p:spPr>
          <a:xfrm>
            <a:off x="0" y="5417188"/>
            <a:ext cx="7740000" cy="178235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80000" y="5756421"/>
            <a:ext cx="6858000" cy="962801"/>
          </a:xfrm>
        </p:spPr>
        <p:txBody>
          <a:bodyPr lIns="0" tIns="0" rIns="0" bIns="0"/>
          <a:lstStyle>
            <a:lvl1pPr marL="0" indent="0" algn="l">
              <a:lnSpc>
                <a:spcPct val="100000"/>
              </a:lnSpc>
              <a:buNone/>
              <a:defRPr sz="1800">
                <a:solidFill>
                  <a:schemeClr val="tx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dirty="0"/>
              <a:t>Click to edit Master subtitle style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6797169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lIns="0" tIns="0" rIns="0" bIns="0" anchor="t" anchorCtr="0"/>
          <a:lstStyle>
            <a:lvl1pPr>
              <a:defRPr b="1">
                <a:solidFill>
                  <a:srgbClr val="FF0000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3732202"/>
          </a:xfrm>
        </p:spPr>
        <p:txBody>
          <a:bodyPr lIns="0" tIns="0" rIns="0" bIns="0"/>
          <a:lstStyle>
            <a:lvl1pPr marL="216000" indent="-216000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defRPr/>
            </a:lvl1pPr>
            <a:lvl2pPr indent="-180000">
              <a:lnSpc>
                <a:spcPct val="100000"/>
              </a:lnSpc>
              <a:spcBef>
                <a:spcPts val="600"/>
              </a:spcBef>
              <a:defRPr/>
            </a:lvl2pPr>
            <a:lvl3pPr indent="-180000">
              <a:lnSpc>
                <a:spcPct val="100000"/>
              </a:lnSpc>
              <a:spcBef>
                <a:spcPts val="600"/>
              </a:spcBef>
              <a:defRPr/>
            </a:lvl3pPr>
            <a:lvl4pPr indent="-180000">
              <a:lnSpc>
                <a:spcPct val="100000"/>
              </a:lnSpc>
              <a:spcBef>
                <a:spcPts val="600"/>
              </a:spcBef>
              <a:defRPr/>
            </a:lvl4pPr>
            <a:lvl5pPr indent="-180000">
              <a:lnSpc>
                <a:spcPct val="100000"/>
              </a:lnSpc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40" name="Rounded Rectangle 39"/>
          <p:cNvSpPr/>
          <p:nvPr userDrawn="1"/>
        </p:nvSpPr>
        <p:spPr>
          <a:xfrm>
            <a:off x="7272000" y="5875948"/>
            <a:ext cx="1455223" cy="878339"/>
          </a:xfrm>
          <a:prstGeom prst="roundRect">
            <a:avLst/>
          </a:prstGeom>
          <a:solidFill>
            <a:sysClr val="window" lastClr="FFFFFF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3833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lIns="0" tIns="0" rIns="0" bIns="0" anchor="t" anchorCtr="0"/>
          <a:lstStyle>
            <a:lvl1pPr>
              <a:defRPr b="1">
                <a:solidFill>
                  <a:srgbClr val="FF0000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628650" y="1825625"/>
            <a:ext cx="7886700" cy="3732202"/>
          </a:xfrm>
        </p:spPr>
        <p:txBody>
          <a:bodyPr lIns="0" tIns="0" rIns="0" bIns="0"/>
          <a:lstStyle>
            <a:lvl1pPr marL="0" indent="0">
              <a:lnSpc>
                <a:spcPct val="100000"/>
              </a:lnSpc>
              <a:spcBef>
                <a:spcPts val="1800"/>
              </a:spcBef>
              <a:spcAft>
                <a:spcPts val="600"/>
              </a:spcAft>
              <a:buNone/>
              <a:defRPr b="1"/>
            </a:lvl1pPr>
            <a:lvl2pPr marL="0" indent="-180000">
              <a:lnSpc>
                <a:spcPct val="100000"/>
              </a:lnSpc>
              <a:spcBef>
                <a:spcPts val="600"/>
              </a:spcBef>
              <a:defRPr baseline="0"/>
            </a:lvl2pPr>
            <a:lvl3pPr indent="-180000">
              <a:lnSpc>
                <a:spcPct val="100000"/>
              </a:lnSpc>
              <a:spcBef>
                <a:spcPts val="600"/>
              </a:spcBef>
              <a:defRPr/>
            </a:lvl3pPr>
            <a:lvl4pPr indent="-180000">
              <a:lnSpc>
                <a:spcPct val="100000"/>
              </a:lnSpc>
              <a:spcBef>
                <a:spcPts val="600"/>
              </a:spcBef>
              <a:defRPr/>
            </a:lvl4pPr>
            <a:lvl5pPr indent="-180000">
              <a:lnSpc>
                <a:spcPct val="100000"/>
              </a:lnSpc>
              <a:defRPr/>
            </a:lvl5pPr>
          </a:lstStyle>
          <a:p>
            <a:pPr lvl="0"/>
            <a:r>
              <a:rPr lang="en-US" dirty="0"/>
              <a:t>Heading</a:t>
            </a:r>
          </a:p>
          <a:p>
            <a:pPr lvl="1"/>
            <a:r>
              <a:rPr lang="en-US" dirty="0"/>
              <a:t>Dot point copy</a:t>
            </a:r>
          </a:p>
          <a:p>
            <a:pPr lvl="1"/>
            <a:r>
              <a:rPr lang="en-US" dirty="0"/>
              <a:t>Dot point copy</a:t>
            </a:r>
          </a:p>
          <a:p>
            <a:pPr lvl="1"/>
            <a:r>
              <a:rPr lang="en-US" dirty="0"/>
              <a:t>Dot point copy</a:t>
            </a:r>
          </a:p>
          <a:p>
            <a:pPr lvl="0"/>
            <a:r>
              <a:rPr lang="en-US" dirty="0"/>
              <a:t>Heading</a:t>
            </a:r>
          </a:p>
          <a:p>
            <a:pPr lvl="1"/>
            <a:r>
              <a:rPr lang="en-US" dirty="0"/>
              <a:t>Dot point copy</a:t>
            </a:r>
          </a:p>
          <a:p>
            <a:pPr lvl="1"/>
            <a:r>
              <a:rPr lang="en-US" dirty="0"/>
              <a:t>Dot point copy</a:t>
            </a:r>
          </a:p>
          <a:p>
            <a:pPr lvl="1"/>
            <a:r>
              <a:rPr lang="en-US" dirty="0"/>
              <a:t>Dot point copy</a:t>
            </a:r>
          </a:p>
        </p:txBody>
      </p:sp>
      <p:sp>
        <p:nvSpPr>
          <p:cNvPr id="40" name="Rounded Rectangle 39"/>
          <p:cNvSpPr/>
          <p:nvPr userDrawn="1"/>
        </p:nvSpPr>
        <p:spPr>
          <a:xfrm>
            <a:off x="7272000" y="5875948"/>
            <a:ext cx="1455223" cy="878339"/>
          </a:xfrm>
          <a:prstGeom prst="roundRect">
            <a:avLst/>
          </a:prstGeom>
          <a:solidFill>
            <a:sysClr val="window" lastClr="FFFFFF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712476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 lIns="0" tIns="0" rIns="0" bIns="0" anchor="t" anchorCtr="0"/>
          <a:lstStyle>
            <a:lvl1pPr>
              <a:defRPr b="1">
                <a:solidFill>
                  <a:srgbClr val="FF0000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lIns="0" tIns="0" rIns="0" bIns="0"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363505"/>
          </a:xfrm>
        </p:spPr>
        <p:txBody>
          <a:bodyPr lIns="0" tIns="0" rIns="0" bIns="0"/>
          <a:lstStyle>
            <a:lvl1pPr marL="180000" indent="-180000">
              <a:lnSpc>
                <a:spcPct val="100000"/>
              </a:lnSpc>
              <a:defRPr/>
            </a:lvl1pPr>
            <a:lvl2pPr indent="-180000">
              <a:lnSpc>
                <a:spcPct val="100000"/>
              </a:lnSpc>
              <a:defRPr/>
            </a:lvl2pPr>
            <a:lvl3pPr indent="-180000">
              <a:lnSpc>
                <a:spcPct val="100000"/>
              </a:lnSpc>
              <a:defRPr/>
            </a:lvl3pPr>
            <a:lvl4pPr indent="-180000">
              <a:lnSpc>
                <a:spcPct val="100000"/>
              </a:lnSpc>
              <a:defRPr/>
            </a:lvl4pPr>
            <a:lvl5pPr indent="-180000">
              <a:lnSpc>
                <a:spcPct val="100000"/>
              </a:lnSpc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lIns="0" tIns="0" rIns="0" bIns="0"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363505"/>
          </a:xfrm>
        </p:spPr>
        <p:txBody>
          <a:bodyPr lIns="0" tIns="0" rIns="0" bIns="0"/>
          <a:lstStyle>
            <a:lvl1pPr marL="180000" indent="-180000">
              <a:lnSpc>
                <a:spcPct val="100000"/>
              </a:lnSpc>
              <a:defRPr/>
            </a:lvl1pPr>
            <a:lvl2pPr indent="-180000">
              <a:lnSpc>
                <a:spcPct val="100000"/>
              </a:lnSpc>
              <a:defRPr/>
            </a:lvl2pPr>
            <a:lvl3pPr indent="-180000">
              <a:lnSpc>
                <a:spcPct val="100000"/>
              </a:lnSpc>
              <a:defRPr/>
            </a:lvl3pPr>
            <a:lvl4pPr indent="-180000">
              <a:lnSpc>
                <a:spcPct val="100000"/>
              </a:lnSpc>
              <a:defRPr/>
            </a:lvl4pPr>
            <a:lvl5pPr indent="-180000">
              <a:lnSpc>
                <a:spcPct val="100000"/>
              </a:lnSpc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171162668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lIns="0" tIns="0" rIns="0" bIns="0" anchor="t" anchorCtr="0"/>
          <a:lstStyle>
            <a:lvl1pPr>
              <a:defRPr b="1">
                <a:solidFill>
                  <a:srgbClr val="FF0000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81636490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5041774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6427710"/>
            <a:ext cx="7488000" cy="17823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0" name="Rectangle 9"/>
          <p:cNvSpPr/>
          <p:nvPr userDrawn="1"/>
        </p:nvSpPr>
        <p:spPr>
          <a:xfrm>
            <a:off x="6192000" y="6427710"/>
            <a:ext cx="1296000" cy="178235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2" name="TextBox 11"/>
          <p:cNvSpPr txBox="1"/>
          <p:nvPr userDrawn="1"/>
        </p:nvSpPr>
        <p:spPr>
          <a:xfrm>
            <a:off x="6277981" y="6427144"/>
            <a:ext cx="1224643" cy="1692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100" b="1" dirty="0">
                <a:solidFill>
                  <a:schemeClr val="bg1"/>
                </a:solidFill>
              </a:rPr>
              <a:t>www.iea-shc.org</a:t>
            </a:r>
            <a:endParaRPr lang="en-AU" sz="1100" b="1" dirty="0">
              <a:solidFill>
                <a:schemeClr val="bg1"/>
              </a:solidFill>
            </a:endParaRPr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89850" y="6172238"/>
            <a:ext cx="876346" cy="458199"/>
          </a:xfrm>
          <a:prstGeom prst="rect">
            <a:avLst/>
          </a:prstGeom>
        </p:spPr>
      </p:pic>
      <p:sp>
        <p:nvSpPr>
          <p:cNvPr id="14" name="Slide Number Placeholder 4"/>
          <p:cNvSpPr txBox="1">
            <a:spLocks/>
          </p:cNvSpPr>
          <p:nvPr userDrawn="1"/>
        </p:nvSpPr>
        <p:spPr>
          <a:xfrm>
            <a:off x="628650" y="6368145"/>
            <a:ext cx="2057400" cy="209252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defPPr>
              <a:defRPr lang="en-US"/>
            </a:defPPr>
            <a:lvl1pPr marL="0" algn="l" defTabSz="914400" rtl="0" eaLnBrk="1" latinLnBrk="0" hangingPunct="1">
              <a:defRPr sz="9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C1C87A38-AD25-4D3F-B024-A11EBB34F565}" type="slidenum">
              <a:rPr lang="en-AU" smtClean="0">
                <a:solidFill>
                  <a:schemeClr val="bg1"/>
                </a:solidFill>
              </a:rPr>
              <a:pPr/>
              <a:t>‹#›</a:t>
            </a:fld>
            <a:endParaRPr lang="en-A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610470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 userDrawn="1"/>
        </p:nvSpPr>
        <p:spPr>
          <a:xfrm>
            <a:off x="0" y="2523997"/>
            <a:ext cx="9144000" cy="25920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grpSp>
        <p:nvGrpSpPr>
          <p:cNvPr id="19" name="Group 18"/>
          <p:cNvGrpSpPr/>
          <p:nvPr userDrawn="1"/>
        </p:nvGrpSpPr>
        <p:grpSpPr>
          <a:xfrm>
            <a:off x="1080000" y="1947831"/>
            <a:ext cx="3132000" cy="2592387"/>
            <a:chOff x="0" y="0"/>
            <a:chExt cx="1656000" cy="1296000"/>
          </a:xfrm>
        </p:grpSpPr>
        <p:sp>
          <p:nvSpPr>
            <p:cNvPr id="20" name="Rounded Rectangle 19"/>
            <p:cNvSpPr/>
            <p:nvPr userDrawn="1"/>
          </p:nvSpPr>
          <p:spPr>
            <a:xfrm>
              <a:off x="0" y="0"/>
              <a:ext cx="1656000" cy="1296000"/>
            </a:xfrm>
            <a:prstGeom prst="roundRect">
              <a:avLst/>
            </a:prstGeom>
            <a:solidFill>
              <a:sysClr val="window" lastClr="FFFFFF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AU"/>
            </a:p>
          </p:txBody>
        </p:sp>
        <p:sp>
          <p:nvSpPr>
            <p:cNvPr id="21" name="Text Box 27"/>
            <p:cNvSpPr txBox="1"/>
            <p:nvPr userDrawn="1"/>
          </p:nvSpPr>
          <p:spPr>
            <a:xfrm>
              <a:off x="86264" y="379562"/>
              <a:ext cx="1457865" cy="785004"/>
            </a:xfrm>
            <a:prstGeom prst="rect">
              <a:avLst/>
            </a:prstGeom>
            <a:solidFill>
              <a:sysClr val="window" lastClr="FFFFFF"/>
            </a:solidFill>
            <a:ln w="6350">
              <a:noFill/>
            </a:ln>
            <a:effectLst/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ts val="1200"/>
                </a:lnSpc>
                <a:spcAft>
                  <a:spcPts val="800"/>
                </a:spcAft>
              </a:pPr>
              <a:endParaRPr lang="en-AU" sz="90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endParaRPr>
            </a:p>
          </p:txBody>
        </p:sp>
      </p:grpSp>
      <p:sp>
        <p:nvSpPr>
          <p:cNvPr id="24" name="TextBox 23"/>
          <p:cNvSpPr txBox="1"/>
          <p:nvPr userDrawn="1"/>
        </p:nvSpPr>
        <p:spPr>
          <a:xfrm>
            <a:off x="1080000" y="1947831"/>
            <a:ext cx="7255736" cy="50783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3300" dirty="0">
                <a:solidFill>
                  <a:srgbClr val="FF0000"/>
                </a:solidFill>
              </a:rPr>
              <a:t>www.iea-shc.org</a:t>
            </a:r>
            <a:endParaRPr lang="en-AU" sz="3300" dirty="0">
              <a:solidFill>
                <a:srgbClr val="FF0000"/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2393" y="3000422"/>
            <a:ext cx="2648024" cy="1384524"/>
          </a:xfrm>
          <a:prstGeom prst="rect">
            <a:avLst/>
          </a:prstGeom>
        </p:spPr>
      </p:pic>
      <p:sp>
        <p:nvSpPr>
          <p:cNvPr id="11" name="Rectangle 10"/>
          <p:cNvSpPr/>
          <p:nvPr userDrawn="1"/>
        </p:nvSpPr>
        <p:spPr>
          <a:xfrm>
            <a:off x="0" y="2523997"/>
            <a:ext cx="7272000" cy="178235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164529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C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C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7B6850-C627-4E8A-8EB0-3859A4C04E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46C413-2465-4ABD-88BC-5A3A7CBDD44F}" type="datetimeFigureOut">
              <a:rPr lang="de-CH"/>
              <a:pPr>
                <a:defRPr/>
              </a:pPr>
              <a:t>20.06.2019</a:t>
            </a:fld>
            <a:endParaRPr lang="de-C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3A6D5C-DBE6-4CBC-A018-B80DDD6F97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40B0DE-5BCB-4565-B4E4-1D9EC42ADE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2BB803-2968-4F3A-9F46-42C2399C7B12}" type="slidenum">
              <a:rPr lang="de-CH" altLang="de-DE"/>
              <a:pPr>
                <a:defRPr/>
              </a:pPr>
              <a:t>‹#›</a:t>
            </a:fld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25681863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de-C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7B6850-C627-4E8A-8EB0-3859A4C04E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3A3736-7703-49F7-8B22-B3AA407FAC90}" type="datetimeFigureOut">
              <a:rPr lang="de-CH"/>
              <a:pPr>
                <a:defRPr/>
              </a:pPr>
              <a:t>20.06.2019</a:t>
            </a:fld>
            <a:endParaRPr lang="de-C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3A6D5C-DBE6-4CBC-A018-B80DDD6F97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40B0DE-5BCB-4565-B4E4-1D9EC42ADE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34E7D2-D575-43D3-984F-605B37965706}" type="slidenum">
              <a:rPr lang="de-CH" altLang="de-DE"/>
              <a:pPr>
                <a:defRPr/>
              </a:pPr>
              <a:t>‹#›</a:t>
            </a:fld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8285867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C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C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CH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A7B6850-C627-4E8A-8EB0-3859A4C04E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61CC66-79D6-4CE0-8368-9BF0D650F73B}" type="datetimeFigureOut">
              <a:rPr lang="de-CH"/>
              <a:pPr>
                <a:defRPr/>
              </a:pPr>
              <a:t>20.06.2019</a:t>
            </a:fld>
            <a:endParaRPr lang="de-CH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483A6D5C-DBE6-4CBC-A018-B80DDD6F97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5A40B0DE-5BCB-4565-B4E4-1D9EC42ADE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E87881-0FD5-4898-93A5-437457CF81F8}" type="slidenum">
              <a:rPr lang="de-CH" altLang="de-DE"/>
              <a:pPr>
                <a:defRPr/>
              </a:pPr>
              <a:t>‹#›</a:t>
            </a:fld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32977472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de-C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C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CH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CA7B6850-C627-4E8A-8EB0-3859A4C04E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E72F95-0951-4330-8B6E-4C6E0F46AF2C}" type="datetimeFigureOut">
              <a:rPr lang="de-CH"/>
              <a:pPr>
                <a:defRPr/>
              </a:pPr>
              <a:t>20.06.2019</a:t>
            </a:fld>
            <a:endParaRPr lang="de-CH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83A6D5C-DBE6-4CBC-A018-B80DDD6F97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5A40B0DE-5BCB-4565-B4E4-1D9EC42ADE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8FD60C-E303-45AD-B143-4D4C7E8750F6}" type="slidenum">
              <a:rPr lang="de-CH" altLang="de-DE"/>
              <a:pPr>
                <a:defRPr/>
              </a:pPr>
              <a:t>‹#›</a:t>
            </a:fld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16858331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CH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CA7B6850-C627-4E8A-8EB0-3859A4C04E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8C5AD2-E82F-4042-964B-F0DFA8A0A177}" type="datetimeFigureOut">
              <a:rPr lang="de-CH"/>
              <a:pPr>
                <a:defRPr/>
              </a:pPr>
              <a:t>20.06.2019</a:t>
            </a:fld>
            <a:endParaRPr lang="de-CH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483A6D5C-DBE6-4CBC-A018-B80DDD6F97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5A40B0DE-5BCB-4565-B4E4-1D9EC42ADE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962D7D-5414-4DA6-B91A-5B25D07C88D3}" type="slidenum">
              <a:rPr lang="de-CH" altLang="de-DE"/>
              <a:pPr>
                <a:defRPr/>
              </a:pPr>
              <a:t>‹#›</a:t>
            </a:fld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22382298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CA7B6850-C627-4E8A-8EB0-3859A4C04E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422D8-AE61-44DA-9676-D2811740EB4F}" type="datetimeFigureOut">
              <a:rPr lang="de-CH"/>
              <a:pPr>
                <a:defRPr/>
              </a:pPr>
              <a:t>20.06.2019</a:t>
            </a:fld>
            <a:endParaRPr lang="de-CH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483A6D5C-DBE6-4CBC-A018-B80DDD6F97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5A40B0DE-5BCB-4565-B4E4-1D9EC42ADE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85CCFC-719F-44D3-9DEC-0BE11820F16B}" type="slidenum">
              <a:rPr lang="de-CH" altLang="de-DE"/>
              <a:pPr>
                <a:defRPr/>
              </a:pPr>
              <a:t>‹#›</a:t>
            </a:fld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4283960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de-C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C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A7B6850-C627-4E8A-8EB0-3859A4C04E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15506E-C029-40C4-8318-E123C490971C}" type="datetimeFigureOut">
              <a:rPr lang="de-CH"/>
              <a:pPr>
                <a:defRPr/>
              </a:pPr>
              <a:t>20.06.2019</a:t>
            </a:fld>
            <a:endParaRPr lang="de-CH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483A6D5C-DBE6-4CBC-A018-B80DDD6F97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5A40B0DE-5BCB-4565-B4E4-1D9EC42ADE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F5C83F-9F89-4629-86F2-040162EC0243}" type="slidenum">
              <a:rPr lang="de-CH" altLang="de-DE"/>
              <a:pPr>
                <a:defRPr/>
              </a:pPr>
              <a:t>‹#›</a:t>
            </a:fld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28047610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de-C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CH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A7B6850-C627-4E8A-8EB0-3859A4C04E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2AEBE8-FE5B-4BEE-A4CC-97DE3EE16BCB}" type="datetimeFigureOut">
              <a:rPr lang="de-CH"/>
              <a:pPr>
                <a:defRPr/>
              </a:pPr>
              <a:t>20.06.2019</a:t>
            </a:fld>
            <a:endParaRPr lang="de-CH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483A6D5C-DBE6-4CBC-A018-B80DDD6F97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5A40B0DE-5BCB-4565-B4E4-1D9EC42ADE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CBF2DC-A231-4B05-871F-1754C0A7AD7F}" type="slidenum">
              <a:rPr lang="de-CH" altLang="de-DE"/>
              <a:pPr>
                <a:defRPr/>
              </a:pPr>
              <a:t>‹#›</a:t>
            </a:fld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23431240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9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de-DE"/>
              <a:t>Click to edit Master title style</a:t>
            </a:r>
            <a:endParaRPr lang="de-CH" altLang="de-DE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de-DE"/>
              <a:t>Click to edit Master text styles</a:t>
            </a:r>
          </a:p>
          <a:p>
            <a:pPr lvl="1"/>
            <a:r>
              <a:rPr lang="en-US" altLang="de-DE"/>
              <a:t>Second level</a:t>
            </a:r>
          </a:p>
          <a:p>
            <a:pPr lvl="2"/>
            <a:r>
              <a:rPr lang="en-US" altLang="de-DE"/>
              <a:t>Third level</a:t>
            </a:r>
          </a:p>
          <a:p>
            <a:pPr lvl="3"/>
            <a:r>
              <a:rPr lang="en-US" altLang="de-DE"/>
              <a:t>Fourth level</a:t>
            </a:r>
          </a:p>
          <a:p>
            <a:pPr lvl="4"/>
            <a:r>
              <a:rPr lang="en-US" altLang="de-DE"/>
              <a:t>Fifth level</a:t>
            </a:r>
            <a:endParaRPr lang="de-CH" altLang="de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7B6850-C627-4E8A-8EB0-3859A4C04E3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E020EE7-2EDE-43D9-8BA5-19C98F5AC966}" type="datetimeFigureOut">
              <a:rPr lang="de-CH"/>
              <a:pPr>
                <a:defRPr/>
              </a:pPr>
              <a:t>20.06.2019</a:t>
            </a:fld>
            <a:endParaRPr lang="de-C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3A6D5C-DBE6-4CBC-A018-B80DDD6F973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40B0DE-5BCB-4565-B4E4-1D9EC42ADE8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62606072-CC8D-4019-8B0A-5279A0B13F9C}" type="slidenum">
              <a:rPr lang="de-CH" altLang="de-DE"/>
              <a:pPr>
                <a:defRPr/>
              </a:pPr>
              <a:t>‹#›</a:t>
            </a:fld>
            <a:endParaRPr lang="de-CH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C87A38-AD25-4D3F-B024-A11EBB34F565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560554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080000" y="2816866"/>
            <a:ext cx="7236416" cy="2112012"/>
          </a:xfrm>
        </p:spPr>
        <p:txBody>
          <a:bodyPr>
            <a:normAutofit fontScale="90000"/>
          </a:bodyPr>
          <a:lstStyle/>
          <a:p>
            <a:r>
              <a:rPr lang="en-GB" dirty="0"/>
              <a:t>Visualization of energy flows in PVT systems</a:t>
            </a:r>
            <a:br>
              <a:rPr lang="de-DE" dirty="0"/>
            </a:br>
            <a:br>
              <a:rPr lang="de-DE" dirty="0"/>
            </a:br>
            <a:r>
              <a:rPr lang="en-GB" sz="2700" dirty="0"/>
              <a:t>Template and Examples</a:t>
            </a:r>
            <a:br>
              <a:rPr lang="en-GB" sz="2700" dirty="0">
                <a:solidFill>
                  <a:srgbClr val="3366FF"/>
                </a:solidFill>
              </a:rPr>
            </a:br>
            <a:r>
              <a:rPr lang="en-GB" sz="2700" dirty="0">
                <a:solidFill>
                  <a:srgbClr val="3366FF"/>
                </a:solidFill>
              </a:rPr>
              <a:t>A companion document of Report D4 of Task 60</a:t>
            </a:r>
            <a:br>
              <a:rPr lang="en-GB" sz="2700" dirty="0">
                <a:solidFill>
                  <a:srgbClr val="3366FF"/>
                </a:solidFill>
              </a:rPr>
            </a:br>
            <a:r>
              <a:rPr lang="en-GB" sz="2700" dirty="0">
                <a:solidFill>
                  <a:srgbClr val="3366FF"/>
                </a:solidFill>
              </a:rPr>
              <a:t>DOI: </a:t>
            </a:r>
            <a:br>
              <a:rPr lang="de-DE" dirty="0"/>
            </a:b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 visualization scheme for the uniform representation of combined electrical and thermal energy flows in PVT systems</a:t>
            </a:r>
          </a:p>
          <a:p>
            <a:r>
              <a:rPr lang="de-DE" dirty="0"/>
              <a:t>Danny Jonas</a:t>
            </a:r>
          </a:p>
        </p:txBody>
      </p:sp>
      <p:pic>
        <p:nvPicPr>
          <p:cNvPr id="4" name="Picture 2" descr="Task 60 - PVT Systems">
            <a:extLst>
              <a:ext uri="{FF2B5EF4-FFF2-40B4-BE49-F238E27FC236}">
                <a16:creationId xmlns:a16="http://schemas.microsoft.com/office/drawing/2014/main" id="{66AA49D8-797D-4E0A-AFDF-0B9758D1A2B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39583" y="5828845"/>
            <a:ext cx="1212194" cy="8824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417527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8">
            <a:extLst>
              <a:ext uri="{FF2B5EF4-FFF2-40B4-BE49-F238E27FC236}">
                <a16:creationId xmlns:a16="http://schemas.microsoft.com/office/drawing/2014/main" id="{1D8570AC-2EAA-41EB-A2F2-FFC15CDAE182}"/>
              </a:ext>
            </a:extLst>
          </p:cNvPr>
          <p:cNvSpPr/>
          <p:nvPr/>
        </p:nvSpPr>
        <p:spPr>
          <a:xfrm>
            <a:off x="0" y="1052513"/>
            <a:ext cx="1116013" cy="580548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AU"/>
          </a:p>
        </p:txBody>
      </p:sp>
      <p:sp>
        <p:nvSpPr>
          <p:cNvPr id="49155" name="Text Box 45"/>
          <p:cNvSpPr txBox="1">
            <a:spLocks noChangeArrowheads="1"/>
          </p:cNvSpPr>
          <p:nvPr/>
        </p:nvSpPr>
        <p:spPr bwMode="auto">
          <a:xfrm>
            <a:off x="1116013" y="5942013"/>
            <a:ext cx="2946400" cy="915987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AU" altLang="de-DE" sz="1600" i="1">
                <a:latin typeface="Arial" panose="020B0604020202020204" pitchFamily="34" charset="0"/>
              </a:rPr>
              <a:t>Serial concept with cold side storage, PVT and battery storage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AU" altLang="de-DE" sz="1600" i="1">
              <a:latin typeface="Arial" panose="020B0604020202020204" pitchFamily="34" charset="0"/>
            </a:endParaRPr>
          </a:p>
        </p:txBody>
      </p:sp>
      <p:sp>
        <p:nvSpPr>
          <p:cNvPr id="2" name="Rectangle 48">
            <a:extLst>
              <a:ext uri="{FF2B5EF4-FFF2-40B4-BE49-F238E27FC236}">
                <a16:creationId xmlns:a16="http://schemas.microsoft.com/office/drawing/2014/main" id="{D9793F5A-7C49-42CD-BB54-DAE9A4726BA2}"/>
              </a:ext>
            </a:extLst>
          </p:cNvPr>
          <p:cNvSpPr/>
          <p:nvPr/>
        </p:nvSpPr>
        <p:spPr>
          <a:xfrm>
            <a:off x="8027988" y="1052513"/>
            <a:ext cx="1116012" cy="580548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AU"/>
          </a:p>
        </p:txBody>
      </p:sp>
      <p:sp>
        <p:nvSpPr>
          <p:cNvPr id="49157" name="Rectangle 34"/>
          <p:cNvSpPr>
            <a:spLocks noChangeArrowheads="1"/>
          </p:cNvSpPr>
          <p:nvPr/>
        </p:nvSpPr>
        <p:spPr bwMode="auto">
          <a:xfrm>
            <a:off x="3995738" y="3213100"/>
            <a:ext cx="1008062" cy="576263"/>
          </a:xfrm>
          <a:prstGeom prst="rect">
            <a:avLst/>
          </a:prstGeom>
          <a:solidFill>
            <a:srgbClr val="FF9900"/>
          </a:solidFill>
          <a:ln w="25400">
            <a:solidFill>
              <a:srgbClr val="FF9900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AU" altLang="de-DE" sz="1800"/>
              <a:t>Heat Pump</a:t>
            </a:r>
          </a:p>
        </p:txBody>
      </p:sp>
      <p:sp>
        <p:nvSpPr>
          <p:cNvPr id="5" name="Rectangle 48">
            <a:extLst>
              <a:ext uri="{FF2B5EF4-FFF2-40B4-BE49-F238E27FC236}">
                <a16:creationId xmlns:a16="http://schemas.microsoft.com/office/drawing/2014/main" id="{3FC82D51-A375-45EC-BEB9-A51CABE1C732}"/>
              </a:ext>
            </a:extLst>
          </p:cNvPr>
          <p:cNvSpPr/>
          <p:nvPr/>
        </p:nvSpPr>
        <p:spPr>
          <a:xfrm>
            <a:off x="-1588" y="0"/>
            <a:ext cx="9144001" cy="105251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AU"/>
          </a:p>
        </p:txBody>
      </p:sp>
      <p:sp>
        <p:nvSpPr>
          <p:cNvPr id="49159" name="Rectangle 14"/>
          <p:cNvSpPr>
            <a:spLocks noChangeArrowheads="1"/>
          </p:cNvSpPr>
          <p:nvPr/>
        </p:nvSpPr>
        <p:spPr bwMode="auto">
          <a:xfrm>
            <a:off x="3995738" y="260350"/>
            <a:ext cx="1008062" cy="576263"/>
          </a:xfrm>
          <a:prstGeom prst="rect">
            <a:avLst/>
          </a:prstGeom>
          <a:solidFill>
            <a:srgbClr val="99CC00"/>
          </a:solidFill>
          <a:ln w="25400" algn="ctr">
            <a:solidFill>
              <a:srgbClr val="99CC00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AU" altLang="de-DE" sz="1800"/>
              <a:t>Air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7A5C5C5D-A958-44BC-A87E-F12ED6EE4E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64163" y="260350"/>
            <a:ext cx="1008062" cy="576263"/>
          </a:xfrm>
          <a:prstGeom prst="rect">
            <a:avLst/>
          </a:prstGeom>
          <a:noFill/>
          <a:ln w="25400" algn="ctr">
            <a:solidFill>
              <a:srgbClr val="99CC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1" hangingPunct="1">
              <a:defRPr/>
            </a:pPr>
            <a:r>
              <a:rPr lang="en-AU">
                <a:solidFill>
                  <a:schemeClr val="bg1">
                    <a:lumMod val="65000"/>
                  </a:schemeClr>
                </a:solidFill>
                <a:latin typeface="Calibri" pitchFamily="34" charset="0"/>
              </a:rPr>
              <a:t>Water</a:t>
            </a:r>
          </a:p>
        </p:txBody>
      </p:sp>
      <p:sp>
        <p:nvSpPr>
          <p:cNvPr id="49161" name="Rectangle 26"/>
          <p:cNvSpPr>
            <a:spLocks noChangeArrowheads="1"/>
          </p:cNvSpPr>
          <p:nvPr/>
        </p:nvSpPr>
        <p:spPr bwMode="auto">
          <a:xfrm>
            <a:off x="2628900" y="260350"/>
            <a:ext cx="1008063" cy="576263"/>
          </a:xfrm>
          <a:prstGeom prst="rect">
            <a:avLst/>
          </a:prstGeom>
          <a:noFill/>
          <a:ln w="25400" algn="ctr">
            <a:solidFill>
              <a:srgbClr val="99CC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AU" altLang="de-DE" sz="1800">
                <a:solidFill>
                  <a:srgbClr val="A6A6A6"/>
                </a:solidFill>
              </a:rPr>
              <a:t>Ground</a:t>
            </a:r>
          </a:p>
        </p:txBody>
      </p:sp>
      <p:sp>
        <p:nvSpPr>
          <p:cNvPr id="49162" name="Rectangle 28"/>
          <p:cNvSpPr>
            <a:spLocks noChangeArrowheads="1"/>
          </p:cNvSpPr>
          <p:nvPr/>
        </p:nvSpPr>
        <p:spPr bwMode="auto">
          <a:xfrm>
            <a:off x="2628900" y="2276475"/>
            <a:ext cx="1008063" cy="576263"/>
          </a:xfrm>
          <a:prstGeom prst="rect">
            <a:avLst/>
          </a:prstGeom>
          <a:solidFill>
            <a:srgbClr val="4F81BD"/>
          </a:solidFill>
          <a:ln w="25400" algn="ctr">
            <a:solidFill>
              <a:schemeClr val="accent1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AU" altLang="de-DE" sz="1800"/>
              <a:t>Storage (source)</a:t>
            </a:r>
          </a:p>
        </p:txBody>
      </p:sp>
      <p:sp>
        <p:nvSpPr>
          <p:cNvPr id="49163" name="Rectangle 32"/>
          <p:cNvSpPr>
            <a:spLocks noChangeArrowheads="1"/>
          </p:cNvSpPr>
          <p:nvPr/>
        </p:nvSpPr>
        <p:spPr bwMode="auto">
          <a:xfrm>
            <a:off x="6732588" y="5011738"/>
            <a:ext cx="1008062" cy="576262"/>
          </a:xfrm>
          <a:prstGeom prst="rect">
            <a:avLst/>
          </a:prstGeom>
          <a:solidFill>
            <a:srgbClr val="4F81BD"/>
          </a:solidFill>
          <a:ln w="25400" algn="ctr">
            <a:solidFill>
              <a:schemeClr val="accent1"/>
            </a:solidFill>
            <a:miter lim="800000"/>
            <a:headEnd/>
            <a:tailEnd/>
          </a:ln>
        </p:spPr>
        <p:txBody>
          <a:bodyPr lIns="36000" rIns="36000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en-AU" altLang="de-DE" sz="1800"/>
              <a:t>Storage (sink)</a:t>
            </a:r>
          </a:p>
        </p:txBody>
      </p:sp>
      <p:sp>
        <p:nvSpPr>
          <p:cNvPr id="49164" name="Rectangle 43"/>
          <p:cNvSpPr>
            <a:spLocks noChangeArrowheads="1"/>
          </p:cNvSpPr>
          <p:nvPr/>
        </p:nvSpPr>
        <p:spPr bwMode="auto">
          <a:xfrm>
            <a:off x="8101013" y="2492375"/>
            <a:ext cx="1008062" cy="576263"/>
          </a:xfrm>
          <a:prstGeom prst="rect">
            <a:avLst/>
          </a:prstGeom>
          <a:solidFill>
            <a:srgbClr val="C0504D"/>
          </a:solidFill>
          <a:ln w="25400" algn="ctr">
            <a:solidFill>
              <a:schemeClr val="accent2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AU" altLang="de-DE" sz="1800"/>
              <a:t>Space Heat</a:t>
            </a:r>
          </a:p>
        </p:txBody>
      </p:sp>
      <p:sp>
        <p:nvSpPr>
          <p:cNvPr id="49165" name="Rectangle 44"/>
          <p:cNvSpPr>
            <a:spLocks noChangeArrowheads="1"/>
          </p:cNvSpPr>
          <p:nvPr/>
        </p:nvSpPr>
        <p:spPr bwMode="auto">
          <a:xfrm>
            <a:off x="8101013" y="3211513"/>
            <a:ext cx="1008062" cy="576262"/>
          </a:xfrm>
          <a:prstGeom prst="rect">
            <a:avLst/>
          </a:prstGeom>
          <a:solidFill>
            <a:srgbClr val="C0504D"/>
          </a:solidFill>
          <a:ln w="25400" algn="ctr">
            <a:solidFill>
              <a:schemeClr val="accent2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AU" altLang="de-DE" sz="1800"/>
              <a:t>DHW</a:t>
            </a:r>
          </a:p>
        </p:txBody>
      </p:sp>
      <p:sp>
        <p:nvSpPr>
          <p:cNvPr id="49166" name="Rectangle 45"/>
          <p:cNvSpPr>
            <a:spLocks noChangeArrowheads="1"/>
          </p:cNvSpPr>
          <p:nvPr/>
        </p:nvSpPr>
        <p:spPr bwMode="auto">
          <a:xfrm>
            <a:off x="6732588" y="260350"/>
            <a:ext cx="1008062" cy="576263"/>
          </a:xfrm>
          <a:prstGeom prst="rect">
            <a:avLst/>
          </a:prstGeom>
          <a:noFill/>
          <a:ln w="25400" algn="ctr">
            <a:solidFill>
              <a:srgbClr val="99CC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AU" altLang="de-DE" sz="1800">
                <a:solidFill>
                  <a:srgbClr val="A6A6A6"/>
                </a:solidFill>
              </a:rPr>
              <a:t>Waste Heat</a:t>
            </a:r>
          </a:p>
        </p:txBody>
      </p:sp>
      <p:sp>
        <p:nvSpPr>
          <p:cNvPr id="49167" name="Rectangle 46"/>
          <p:cNvSpPr>
            <a:spLocks noChangeArrowheads="1"/>
          </p:cNvSpPr>
          <p:nvPr/>
        </p:nvSpPr>
        <p:spPr bwMode="auto">
          <a:xfrm>
            <a:off x="1260475" y="260350"/>
            <a:ext cx="1009650" cy="576263"/>
          </a:xfrm>
          <a:prstGeom prst="rect">
            <a:avLst/>
          </a:prstGeom>
          <a:solidFill>
            <a:srgbClr val="99CC00"/>
          </a:solidFill>
          <a:ln w="25400" algn="ctr">
            <a:solidFill>
              <a:srgbClr val="99CC00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AU" altLang="de-DE" sz="1800"/>
              <a:t>Sun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BD8723C5-8E81-45BB-BB2B-52D81E4DEA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64163" y="4148138"/>
            <a:ext cx="1008062" cy="576262"/>
          </a:xfrm>
          <a:prstGeom prst="rect">
            <a:avLst/>
          </a:prstGeom>
          <a:noFill/>
          <a:ln w="25400" algn="ctr">
            <a:solidFill>
              <a:srgbClr val="FF9900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1" hangingPunct="1">
              <a:defRPr/>
            </a:pPr>
            <a:r>
              <a:rPr lang="en-AU" dirty="0">
                <a:solidFill>
                  <a:schemeClr val="bg1">
                    <a:lumMod val="65000"/>
                  </a:schemeClr>
                </a:solidFill>
                <a:latin typeface="Calibri" pitchFamily="34" charset="0"/>
              </a:rPr>
              <a:t>Backup</a:t>
            </a:r>
          </a:p>
        </p:txBody>
      </p:sp>
      <p:cxnSp>
        <p:nvCxnSpPr>
          <p:cNvPr id="49169" name="Straight Connector 53"/>
          <p:cNvCxnSpPr>
            <a:cxnSpLocks noChangeShapeType="1"/>
          </p:cNvCxnSpPr>
          <p:nvPr/>
        </p:nvCxnSpPr>
        <p:spPr bwMode="auto">
          <a:xfrm rot="5400000" flipH="1" flipV="1">
            <a:off x="4599782" y="3428206"/>
            <a:ext cx="6858000" cy="1587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" name="Rectangle 43">
            <a:extLst>
              <a:ext uri="{FF2B5EF4-FFF2-40B4-BE49-F238E27FC236}">
                <a16:creationId xmlns:a16="http://schemas.microsoft.com/office/drawing/2014/main" id="{C31F0F46-F9BC-4105-A0EB-0B76B3576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01013" y="3932238"/>
            <a:ext cx="1008062" cy="576262"/>
          </a:xfrm>
          <a:prstGeom prst="rect">
            <a:avLst/>
          </a:prstGeom>
          <a:noFill/>
          <a:ln w="25400" algn="ctr">
            <a:solidFill>
              <a:schemeClr val="accent2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1" hangingPunct="1">
              <a:defRPr/>
            </a:pPr>
            <a:r>
              <a:rPr lang="en-AU">
                <a:solidFill>
                  <a:schemeClr val="bg1">
                    <a:lumMod val="65000"/>
                  </a:schemeClr>
                </a:solidFill>
                <a:latin typeface="Calibri" pitchFamily="34" charset="0"/>
              </a:rPr>
              <a:t>Cold</a:t>
            </a:r>
          </a:p>
        </p:txBody>
      </p:sp>
      <p:cxnSp>
        <p:nvCxnSpPr>
          <p:cNvPr id="49171" name="Straight Connector 55"/>
          <p:cNvCxnSpPr>
            <a:cxnSpLocks noChangeShapeType="1"/>
          </p:cNvCxnSpPr>
          <p:nvPr/>
        </p:nvCxnSpPr>
        <p:spPr bwMode="auto">
          <a:xfrm>
            <a:off x="0" y="1052513"/>
            <a:ext cx="91440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49172" name="Rectangle 14"/>
          <p:cNvSpPr>
            <a:spLocks noChangeArrowheads="1"/>
          </p:cNvSpPr>
          <p:nvPr/>
        </p:nvSpPr>
        <p:spPr bwMode="auto">
          <a:xfrm>
            <a:off x="34925" y="4148138"/>
            <a:ext cx="1008063" cy="576262"/>
          </a:xfrm>
          <a:prstGeom prst="rect">
            <a:avLst/>
          </a:prstGeom>
          <a:solidFill>
            <a:srgbClr val="D9D9D9"/>
          </a:solidFill>
          <a:ln w="25400" algn="ctr">
            <a:solidFill>
              <a:srgbClr val="808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AU" altLang="de-DE" sz="1800">
                <a:solidFill>
                  <a:srgbClr val="A6A6A6"/>
                </a:solidFill>
              </a:rPr>
              <a:t>Energy Carrier</a:t>
            </a:r>
          </a:p>
        </p:txBody>
      </p:sp>
      <p:cxnSp>
        <p:nvCxnSpPr>
          <p:cNvPr id="49173" name="Straight Connector 52"/>
          <p:cNvCxnSpPr>
            <a:cxnSpLocks noChangeShapeType="1"/>
          </p:cNvCxnSpPr>
          <p:nvPr/>
        </p:nvCxnSpPr>
        <p:spPr bwMode="auto">
          <a:xfrm rot="5400000" flipH="1" flipV="1">
            <a:off x="-2312193" y="3428206"/>
            <a:ext cx="6858000" cy="1587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9174" name="Rectangle 34"/>
          <p:cNvSpPr>
            <a:spLocks noChangeArrowheads="1"/>
          </p:cNvSpPr>
          <p:nvPr/>
        </p:nvSpPr>
        <p:spPr bwMode="auto">
          <a:xfrm>
            <a:off x="6732588" y="5013325"/>
            <a:ext cx="287337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AU" altLang="de-DE" sz="1800"/>
          </a:p>
        </p:txBody>
      </p:sp>
      <p:sp>
        <p:nvSpPr>
          <p:cNvPr id="49175" name="Rectangle 34"/>
          <p:cNvSpPr>
            <a:spLocks noChangeArrowheads="1"/>
          </p:cNvSpPr>
          <p:nvPr/>
        </p:nvSpPr>
        <p:spPr bwMode="auto">
          <a:xfrm>
            <a:off x="6732588" y="5302250"/>
            <a:ext cx="287337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AU" altLang="de-DE" sz="1800"/>
          </a:p>
        </p:txBody>
      </p:sp>
      <p:sp>
        <p:nvSpPr>
          <p:cNvPr id="49176" name="Rectangle 28"/>
          <p:cNvSpPr>
            <a:spLocks noChangeArrowheads="1"/>
          </p:cNvSpPr>
          <p:nvPr/>
        </p:nvSpPr>
        <p:spPr bwMode="auto">
          <a:xfrm>
            <a:off x="5364163" y="1341438"/>
            <a:ext cx="1008062" cy="576262"/>
          </a:xfrm>
          <a:prstGeom prst="rect">
            <a:avLst/>
          </a:prstGeom>
          <a:solidFill>
            <a:srgbClr val="00B0F0"/>
          </a:solidFill>
          <a:ln w="25400" algn="ctr">
            <a:solidFill>
              <a:srgbClr val="00B0F0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AU" altLang="de-DE" sz="1800"/>
              <a:t>Battery Storage</a:t>
            </a:r>
          </a:p>
        </p:txBody>
      </p:sp>
      <p:sp>
        <p:nvSpPr>
          <p:cNvPr id="49177" name="Rectangle 14"/>
          <p:cNvSpPr>
            <a:spLocks noChangeArrowheads="1"/>
          </p:cNvSpPr>
          <p:nvPr/>
        </p:nvSpPr>
        <p:spPr bwMode="auto">
          <a:xfrm>
            <a:off x="8081963" y="1771650"/>
            <a:ext cx="1008062" cy="576263"/>
          </a:xfrm>
          <a:prstGeom prst="rect">
            <a:avLst/>
          </a:prstGeom>
          <a:solidFill>
            <a:srgbClr val="808080"/>
          </a:solidFill>
          <a:ln w="25400" algn="ctr">
            <a:solidFill>
              <a:srgbClr val="808080"/>
            </a:solidFill>
            <a:miter lim="800000"/>
            <a:headEnd/>
            <a:tailEnd/>
          </a:ln>
        </p:spPr>
        <p:txBody>
          <a:bodyPr lIns="36000" rIns="36000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AU" altLang="de-DE" sz="1800"/>
              <a:t>Electrical Load</a:t>
            </a:r>
          </a:p>
        </p:txBody>
      </p:sp>
      <p:sp>
        <p:nvSpPr>
          <p:cNvPr id="49178" name="Rectangle 14"/>
          <p:cNvSpPr>
            <a:spLocks noChangeArrowheads="1"/>
          </p:cNvSpPr>
          <p:nvPr/>
        </p:nvSpPr>
        <p:spPr bwMode="auto">
          <a:xfrm>
            <a:off x="34925" y="3213100"/>
            <a:ext cx="1008063" cy="576263"/>
          </a:xfrm>
          <a:prstGeom prst="rect">
            <a:avLst/>
          </a:prstGeom>
          <a:solidFill>
            <a:srgbClr val="808080"/>
          </a:solidFill>
          <a:ln w="25400" algn="ctr">
            <a:solidFill>
              <a:srgbClr val="808080"/>
            </a:solidFill>
            <a:miter lim="800000"/>
            <a:headEnd/>
            <a:tailEnd/>
          </a:ln>
        </p:spPr>
        <p:txBody>
          <a:bodyPr lIns="36000" rIns="36000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de-DE" sz="1800"/>
              <a:t>Electricity</a:t>
            </a:r>
          </a:p>
          <a:p>
            <a:pPr algn="ctr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de-DE" sz="1800"/>
              <a:t>(Grid)</a:t>
            </a:r>
          </a:p>
        </p:txBody>
      </p:sp>
      <p:cxnSp>
        <p:nvCxnSpPr>
          <p:cNvPr id="49179" name="AutoShape 23"/>
          <p:cNvCxnSpPr>
            <a:cxnSpLocks noChangeShapeType="1"/>
          </p:cNvCxnSpPr>
          <p:nvPr/>
        </p:nvCxnSpPr>
        <p:spPr bwMode="auto">
          <a:xfrm rot="16200000" flipH="1">
            <a:off x="4932363" y="3357563"/>
            <a:ext cx="1368425" cy="2232025"/>
          </a:xfrm>
          <a:prstGeom prst="bentConnector2">
            <a:avLst/>
          </a:prstGeom>
          <a:noFill/>
          <a:ln w="381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9180" name="AutoShape 24"/>
          <p:cNvCxnSpPr>
            <a:cxnSpLocks noChangeShapeType="1"/>
          </p:cNvCxnSpPr>
          <p:nvPr/>
        </p:nvCxnSpPr>
        <p:spPr bwMode="auto">
          <a:xfrm>
            <a:off x="1042988" y="3502025"/>
            <a:ext cx="2952750" cy="0"/>
          </a:xfrm>
          <a:prstGeom prst="straightConnector1">
            <a:avLst/>
          </a:prstGeom>
          <a:noFill/>
          <a:ln w="9525">
            <a:solidFill>
              <a:srgbClr val="00B0F0"/>
            </a:solidFill>
            <a:prstDash val="sys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9181" name="Line 48"/>
          <p:cNvSpPr>
            <a:spLocks noChangeShapeType="1"/>
          </p:cNvSpPr>
          <p:nvPr/>
        </p:nvSpPr>
        <p:spPr bwMode="auto">
          <a:xfrm>
            <a:off x="2268538" y="1628775"/>
            <a:ext cx="3095625" cy="0"/>
          </a:xfrm>
          <a:prstGeom prst="line">
            <a:avLst/>
          </a:prstGeom>
          <a:noFill/>
          <a:ln w="9525">
            <a:solidFill>
              <a:srgbClr val="00B0F0"/>
            </a:solidFill>
            <a:prstDash val="sys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cxnSp>
        <p:nvCxnSpPr>
          <p:cNvPr id="49" name="Verbinder: gewinkelt 48">
            <a:extLst>
              <a:ext uri="{FF2B5EF4-FFF2-40B4-BE49-F238E27FC236}">
                <a16:creationId xmlns:a16="http://schemas.microsoft.com/office/drawing/2014/main" id="{32D6C750-928A-4534-BF0A-E6EB37547D7E}"/>
              </a:ext>
            </a:extLst>
          </p:cNvPr>
          <p:cNvCxnSpPr>
            <a:cxnSpLocks/>
          </p:cNvCxnSpPr>
          <p:nvPr/>
        </p:nvCxnSpPr>
        <p:spPr>
          <a:xfrm>
            <a:off x="6372225" y="1630363"/>
            <a:ext cx="1709738" cy="430212"/>
          </a:xfrm>
          <a:prstGeom prst="bentConnector3">
            <a:avLst/>
          </a:prstGeom>
          <a:ln>
            <a:solidFill>
              <a:srgbClr val="00B0F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Verbinder: gewinkelt 49">
            <a:extLst>
              <a:ext uri="{FF2B5EF4-FFF2-40B4-BE49-F238E27FC236}">
                <a16:creationId xmlns:a16="http://schemas.microsoft.com/office/drawing/2014/main" id="{0A018BE5-538D-425D-9147-EB87B0315996}"/>
              </a:ext>
            </a:extLst>
          </p:cNvPr>
          <p:cNvCxnSpPr>
            <a:cxnSpLocks/>
          </p:cNvCxnSpPr>
          <p:nvPr/>
        </p:nvCxnSpPr>
        <p:spPr>
          <a:xfrm rot="5400000">
            <a:off x="4679950" y="2025650"/>
            <a:ext cx="1296988" cy="1081088"/>
          </a:xfrm>
          <a:prstGeom prst="bentConnector3">
            <a:avLst>
              <a:gd name="adj1" fmla="val 50000"/>
            </a:avLst>
          </a:prstGeom>
          <a:ln>
            <a:solidFill>
              <a:srgbClr val="00B0F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184" name="AutoShape 23"/>
          <p:cNvCxnSpPr>
            <a:cxnSpLocks noChangeShapeType="1"/>
          </p:cNvCxnSpPr>
          <p:nvPr/>
        </p:nvCxnSpPr>
        <p:spPr bwMode="auto">
          <a:xfrm rot="5400000">
            <a:off x="574676" y="2374900"/>
            <a:ext cx="1389062" cy="433387"/>
          </a:xfrm>
          <a:prstGeom prst="bentConnector3">
            <a:avLst>
              <a:gd name="adj1" fmla="val 100144"/>
            </a:avLst>
          </a:prstGeom>
          <a:noFill/>
          <a:ln w="9525">
            <a:solidFill>
              <a:srgbClr val="00B0F0"/>
            </a:solidFill>
            <a:prstDash val="sys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9185" name="AutoShape 26"/>
          <p:cNvCxnSpPr>
            <a:cxnSpLocks noChangeShapeType="1"/>
          </p:cNvCxnSpPr>
          <p:nvPr/>
        </p:nvCxnSpPr>
        <p:spPr bwMode="auto">
          <a:xfrm flipV="1">
            <a:off x="7740650" y="3502025"/>
            <a:ext cx="360363" cy="1800225"/>
          </a:xfrm>
          <a:prstGeom prst="bentConnector3">
            <a:avLst>
              <a:gd name="adj1" fmla="val 49778"/>
            </a:avLst>
          </a:prstGeom>
          <a:noFill/>
          <a:ln w="381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9186" name="AutoShape 26"/>
          <p:cNvCxnSpPr>
            <a:cxnSpLocks noChangeShapeType="1"/>
          </p:cNvCxnSpPr>
          <p:nvPr/>
        </p:nvCxnSpPr>
        <p:spPr bwMode="auto">
          <a:xfrm flipV="1">
            <a:off x="7732713" y="2925763"/>
            <a:ext cx="360362" cy="2376487"/>
          </a:xfrm>
          <a:prstGeom prst="bentConnector3">
            <a:avLst>
              <a:gd name="adj1" fmla="val 49778"/>
            </a:avLst>
          </a:prstGeom>
          <a:noFill/>
          <a:ln w="381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9187" name="Rectangle 27"/>
          <p:cNvSpPr>
            <a:spLocks noChangeArrowheads="1"/>
          </p:cNvSpPr>
          <p:nvPr/>
        </p:nvSpPr>
        <p:spPr bwMode="auto">
          <a:xfrm>
            <a:off x="1258888" y="1341438"/>
            <a:ext cx="1009650" cy="576262"/>
          </a:xfrm>
          <a:prstGeom prst="rect">
            <a:avLst/>
          </a:prstGeom>
          <a:solidFill>
            <a:srgbClr val="FF9900"/>
          </a:solidFill>
          <a:ln w="25400">
            <a:solidFill>
              <a:srgbClr val="FF9900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AU" altLang="de-DE" sz="1800"/>
              <a:t>PVT</a:t>
            </a:r>
          </a:p>
        </p:txBody>
      </p:sp>
      <p:cxnSp>
        <p:nvCxnSpPr>
          <p:cNvPr id="49188" name="AutoShape 24"/>
          <p:cNvCxnSpPr>
            <a:cxnSpLocks noChangeShapeType="1"/>
          </p:cNvCxnSpPr>
          <p:nvPr/>
        </p:nvCxnSpPr>
        <p:spPr bwMode="auto">
          <a:xfrm flipH="1">
            <a:off x="1763713" y="836613"/>
            <a:ext cx="1587" cy="5048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9189" name="AutoShape 21"/>
          <p:cNvCxnSpPr>
            <a:cxnSpLocks noChangeShapeType="1"/>
          </p:cNvCxnSpPr>
          <p:nvPr/>
        </p:nvCxnSpPr>
        <p:spPr bwMode="auto">
          <a:xfrm rot="5400000">
            <a:off x="3060700" y="-98424"/>
            <a:ext cx="504825" cy="2374900"/>
          </a:xfrm>
          <a:prstGeom prst="bentConnector3">
            <a:avLst>
              <a:gd name="adj1" fmla="val 75782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49190" name="AutoShape 21"/>
          <p:cNvCxnSpPr>
            <a:cxnSpLocks noChangeShapeType="1"/>
          </p:cNvCxnSpPr>
          <p:nvPr/>
        </p:nvCxnSpPr>
        <p:spPr bwMode="auto">
          <a:xfrm rot="16200000" flipH="1">
            <a:off x="1871663" y="1809750"/>
            <a:ext cx="647700" cy="863600"/>
          </a:xfrm>
          <a:prstGeom prst="bentConnector2">
            <a:avLst/>
          </a:prstGeom>
          <a:noFill/>
          <a:ln w="38100">
            <a:solidFill>
              <a:schemeClr val="tx1"/>
            </a:solidFill>
            <a:prstDash val="dash"/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9191" name="AutoShape 21"/>
          <p:cNvCxnSpPr>
            <a:cxnSpLocks noChangeShapeType="1"/>
          </p:cNvCxnSpPr>
          <p:nvPr/>
        </p:nvCxnSpPr>
        <p:spPr bwMode="auto">
          <a:xfrm rot="16200000" flipH="1">
            <a:off x="3311525" y="2673351"/>
            <a:ext cx="504825" cy="863600"/>
          </a:xfrm>
          <a:prstGeom prst="bentConnector2">
            <a:avLst/>
          </a:prstGeom>
          <a:noFill/>
          <a:ln w="38100">
            <a:solidFill>
              <a:schemeClr val="tx1"/>
            </a:solidFill>
            <a:prstDash val="dash"/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9192" name="AutoShape 21"/>
          <p:cNvCxnSpPr>
            <a:cxnSpLocks noChangeShapeType="1"/>
          </p:cNvCxnSpPr>
          <p:nvPr/>
        </p:nvCxnSpPr>
        <p:spPr bwMode="auto">
          <a:xfrm>
            <a:off x="1763713" y="1917700"/>
            <a:ext cx="2232025" cy="1727200"/>
          </a:xfrm>
          <a:prstGeom prst="bentConnector3">
            <a:avLst>
              <a:gd name="adj1" fmla="val 69"/>
            </a:avLst>
          </a:prstGeom>
          <a:noFill/>
          <a:ln w="38100">
            <a:solidFill>
              <a:schemeClr val="tx1"/>
            </a:solidFill>
            <a:prstDash val="dash"/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9193" name="Text Box 46"/>
          <p:cNvSpPr txBox="1">
            <a:spLocks noChangeArrowheads="1"/>
          </p:cNvSpPr>
          <p:nvPr/>
        </p:nvSpPr>
        <p:spPr bwMode="auto">
          <a:xfrm>
            <a:off x="5292725" y="5557838"/>
            <a:ext cx="1368425" cy="12922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10000"/>
              </a:spcBef>
              <a:buFontTx/>
              <a:buNone/>
            </a:pPr>
            <a:r>
              <a:rPr lang="en-AU" altLang="de-DE" sz="1200">
                <a:latin typeface="Arial" panose="020B0604020202020204" pitchFamily="34" charset="0"/>
              </a:rPr>
              <a:t>Electrical Energy</a:t>
            </a:r>
          </a:p>
          <a:p>
            <a:pPr eaLnBrk="1" hangingPunct="1">
              <a:spcBef>
                <a:spcPct val="10000"/>
              </a:spcBef>
              <a:buFontTx/>
              <a:buNone/>
            </a:pPr>
            <a:r>
              <a:rPr lang="en-AU" altLang="de-DE" sz="1200">
                <a:latin typeface="Arial" panose="020B0604020202020204" pitchFamily="34" charset="0"/>
              </a:rPr>
              <a:t>Driving Energy</a:t>
            </a:r>
          </a:p>
          <a:p>
            <a:pPr eaLnBrk="1" hangingPunct="1">
              <a:spcBef>
                <a:spcPct val="10000"/>
              </a:spcBef>
              <a:buFontTx/>
              <a:buNone/>
            </a:pPr>
            <a:r>
              <a:rPr lang="en-AU" altLang="de-DE" sz="1200">
                <a:latin typeface="Arial" panose="020B0604020202020204" pitchFamily="34" charset="0"/>
              </a:rPr>
              <a:t>Water</a:t>
            </a:r>
          </a:p>
          <a:p>
            <a:pPr eaLnBrk="1" hangingPunct="1">
              <a:spcBef>
                <a:spcPct val="10000"/>
              </a:spcBef>
              <a:buFontTx/>
              <a:buNone/>
            </a:pPr>
            <a:r>
              <a:rPr lang="en-AU" altLang="de-DE" sz="1200">
                <a:latin typeface="Arial" panose="020B0604020202020204" pitchFamily="34" charset="0"/>
              </a:rPr>
              <a:t>Brine</a:t>
            </a:r>
          </a:p>
          <a:p>
            <a:pPr eaLnBrk="1" hangingPunct="1">
              <a:spcBef>
                <a:spcPct val="10000"/>
              </a:spcBef>
              <a:buFontTx/>
              <a:buNone/>
            </a:pPr>
            <a:r>
              <a:rPr lang="en-AU" altLang="de-DE" sz="1200">
                <a:latin typeface="Arial" panose="020B0604020202020204" pitchFamily="34" charset="0"/>
              </a:rPr>
              <a:t>Refrigerant</a:t>
            </a:r>
          </a:p>
          <a:p>
            <a:pPr eaLnBrk="1" hangingPunct="1">
              <a:spcBef>
                <a:spcPct val="10000"/>
              </a:spcBef>
              <a:buFontTx/>
              <a:buNone/>
            </a:pPr>
            <a:r>
              <a:rPr lang="en-AU" altLang="de-DE" sz="1200">
                <a:latin typeface="Arial" panose="020B0604020202020204" pitchFamily="34" charset="0"/>
              </a:rPr>
              <a:t>Air</a:t>
            </a:r>
          </a:p>
        </p:txBody>
      </p:sp>
      <p:sp>
        <p:nvSpPr>
          <p:cNvPr id="49194" name="Line 48"/>
          <p:cNvSpPr>
            <a:spLocks noChangeShapeType="1"/>
          </p:cNvSpPr>
          <p:nvPr/>
        </p:nvSpPr>
        <p:spPr bwMode="auto">
          <a:xfrm>
            <a:off x="4572000" y="5895975"/>
            <a:ext cx="66675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9195" name="Line 49"/>
          <p:cNvSpPr>
            <a:spLocks noChangeShapeType="1"/>
          </p:cNvSpPr>
          <p:nvPr/>
        </p:nvSpPr>
        <p:spPr bwMode="auto">
          <a:xfrm>
            <a:off x="4572000" y="6099175"/>
            <a:ext cx="666750" cy="15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9196" name="Line 50"/>
          <p:cNvSpPr>
            <a:spLocks noChangeShapeType="1"/>
          </p:cNvSpPr>
          <p:nvPr/>
        </p:nvSpPr>
        <p:spPr bwMode="auto">
          <a:xfrm>
            <a:off x="4572000" y="6300788"/>
            <a:ext cx="666750" cy="1587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9197" name="Line 51"/>
          <p:cNvSpPr>
            <a:spLocks noChangeShapeType="1"/>
          </p:cNvSpPr>
          <p:nvPr/>
        </p:nvSpPr>
        <p:spPr bwMode="auto">
          <a:xfrm>
            <a:off x="4572000" y="6500813"/>
            <a:ext cx="666750" cy="1587"/>
          </a:xfrm>
          <a:prstGeom prst="line">
            <a:avLst/>
          </a:prstGeom>
          <a:noFill/>
          <a:ln w="38100">
            <a:solidFill>
              <a:srgbClr val="808080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9198" name="Line 48"/>
          <p:cNvSpPr>
            <a:spLocks noChangeShapeType="1"/>
          </p:cNvSpPr>
          <p:nvPr/>
        </p:nvSpPr>
        <p:spPr bwMode="auto">
          <a:xfrm>
            <a:off x="4572000" y="5691188"/>
            <a:ext cx="666750" cy="1587"/>
          </a:xfrm>
          <a:prstGeom prst="line">
            <a:avLst/>
          </a:prstGeom>
          <a:noFill/>
          <a:ln w="9525">
            <a:solidFill>
              <a:srgbClr val="00B0F0"/>
            </a:solidFill>
            <a:prstDash val="sys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9199" name="Line 51"/>
          <p:cNvSpPr>
            <a:spLocks noChangeShapeType="1"/>
          </p:cNvSpPr>
          <p:nvPr/>
        </p:nvSpPr>
        <p:spPr bwMode="auto">
          <a:xfrm>
            <a:off x="4572000" y="6697663"/>
            <a:ext cx="666750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8">
            <a:extLst>
              <a:ext uri="{FF2B5EF4-FFF2-40B4-BE49-F238E27FC236}">
                <a16:creationId xmlns:a16="http://schemas.microsoft.com/office/drawing/2014/main" id="{1D8570AC-2EAA-41EB-A2F2-FFC15CDAE182}"/>
              </a:ext>
            </a:extLst>
          </p:cNvPr>
          <p:cNvSpPr/>
          <p:nvPr/>
        </p:nvSpPr>
        <p:spPr>
          <a:xfrm>
            <a:off x="0" y="1052513"/>
            <a:ext cx="1116013" cy="580548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AU"/>
          </a:p>
        </p:txBody>
      </p:sp>
      <p:sp>
        <p:nvSpPr>
          <p:cNvPr id="51203" name="Text Box 45"/>
          <p:cNvSpPr txBox="1">
            <a:spLocks noChangeArrowheads="1"/>
          </p:cNvSpPr>
          <p:nvPr/>
        </p:nvSpPr>
        <p:spPr bwMode="auto">
          <a:xfrm>
            <a:off x="1116013" y="5942013"/>
            <a:ext cx="3095625" cy="915987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AU" altLang="de-DE" sz="1600" i="1">
                <a:latin typeface="Arial" panose="020B0604020202020204" pitchFamily="34" charset="0"/>
              </a:rPr>
              <a:t>Parallel and serial concept with cold side storage (excl. source), PVT and battery storage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AU" altLang="de-DE" sz="1600" i="1">
              <a:latin typeface="Arial" panose="020B0604020202020204" pitchFamily="34" charset="0"/>
            </a:endParaRPr>
          </a:p>
        </p:txBody>
      </p:sp>
      <p:sp>
        <p:nvSpPr>
          <p:cNvPr id="2" name="Rectangle 48">
            <a:extLst>
              <a:ext uri="{FF2B5EF4-FFF2-40B4-BE49-F238E27FC236}">
                <a16:creationId xmlns:a16="http://schemas.microsoft.com/office/drawing/2014/main" id="{D9793F5A-7C49-42CD-BB54-DAE9A4726BA2}"/>
              </a:ext>
            </a:extLst>
          </p:cNvPr>
          <p:cNvSpPr/>
          <p:nvPr/>
        </p:nvSpPr>
        <p:spPr>
          <a:xfrm>
            <a:off x="8027988" y="1052513"/>
            <a:ext cx="1116012" cy="580548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AU"/>
          </a:p>
        </p:txBody>
      </p:sp>
      <p:sp>
        <p:nvSpPr>
          <p:cNvPr id="51205" name="Rectangle 34"/>
          <p:cNvSpPr>
            <a:spLocks noChangeArrowheads="1"/>
          </p:cNvSpPr>
          <p:nvPr/>
        </p:nvSpPr>
        <p:spPr bwMode="auto">
          <a:xfrm>
            <a:off x="3995738" y="3213100"/>
            <a:ext cx="1008062" cy="576263"/>
          </a:xfrm>
          <a:prstGeom prst="rect">
            <a:avLst/>
          </a:prstGeom>
          <a:solidFill>
            <a:srgbClr val="FF9900"/>
          </a:solidFill>
          <a:ln w="25400">
            <a:solidFill>
              <a:srgbClr val="FF9900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AU" altLang="de-DE" sz="1800"/>
              <a:t>Heat Pump</a:t>
            </a:r>
          </a:p>
        </p:txBody>
      </p:sp>
      <p:sp>
        <p:nvSpPr>
          <p:cNvPr id="5" name="Rectangle 48">
            <a:extLst>
              <a:ext uri="{FF2B5EF4-FFF2-40B4-BE49-F238E27FC236}">
                <a16:creationId xmlns:a16="http://schemas.microsoft.com/office/drawing/2014/main" id="{3FC82D51-A375-45EC-BEB9-A51CABE1C732}"/>
              </a:ext>
            </a:extLst>
          </p:cNvPr>
          <p:cNvSpPr/>
          <p:nvPr/>
        </p:nvSpPr>
        <p:spPr>
          <a:xfrm>
            <a:off x="-1588" y="0"/>
            <a:ext cx="9144001" cy="105251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AU"/>
          </a:p>
        </p:txBody>
      </p:sp>
      <p:sp>
        <p:nvSpPr>
          <p:cNvPr id="51207" name="Rectangle 14"/>
          <p:cNvSpPr>
            <a:spLocks noChangeArrowheads="1"/>
          </p:cNvSpPr>
          <p:nvPr/>
        </p:nvSpPr>
        <p:spPr bwMode="auto">
          <a:xfrm>
            <a:off x="3995738" y="260350"/>
            <a:ext cx="1008062" cy="576263"/>
          </a:xfrm>
          <a:prstGeom prst="rect">
            <a:avLst/>
          </a:prstGeom>
          <a:solidFill>
            <a:srgbClr val="99CC00"/>
          </a:solidFill>
          <a:ln w="25400" algn="ctr">
            <a:solidFill>
              <a:srgbClr val="99CC00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AU" altLang="de-DE" sz="1800"/>
              <a:t>Air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7A5C5C5D-A958-44BC-A87E-F12ED6EE4E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64163" y="260350"/>
            <a:ext cx="1008062" cy="576263"/>
          </a:xfrm>
          <a:prstGeom prst="rect">
            <a:avLst/>
          </a:prstGeom>
          <a:noFill/>
          <a:ln w="25400" algn="ctr">
            <a:solidFill>
              <a:srgbClr val="99CC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1" hangingPunct="1">
              <a:defRPr/>
            </a:pPr>
            <a:r>
              <a:rPr lang="en-AU">
                <a:solidFill>
                  <a:schemeClr val="bg1">
                    <a:lumMod val="65000"/>
                  </a:schemeClr>
                </a:solidFill>
                <a:latin typeface="Calibri" pitchFamily="34" charset="0"/>
              </a:rPr>
              <a:t>Water</a:t>
            </a:r>
          </a:p>
        </p:txBody>
      </p:sp>
      <p:sp>
        <p:nvSpPr>
          <p:cNvPr id="51209" name="Rectangle 26"/>
          <p:cNvSpPr>
            <a:spLocks noChangeArrowheads="1"/>
          </p:cNvSpPr>
          <p:nvPr/>
        </p:nvSpPr>
        <p:spPr bwMode="auto">
          <a:xfrm>
            <a:off x="2628900" y="260350"/>
            <a:ext cx="1008063" cy="576263"/>
          </a:xfrm>
          <a:prstGeom prst="rect">
            <a:avLst/>
          </a:prstGeom>
          <a:noFill/>
          <a:ln w="25400" algn="ctr">
            <a:solidFill>
              <a:srgbClr val="99CC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AU" altLang="de-DE" sz="1800">
                <a:solidFill>
                  <a:srgbClr val="A6A6A6"/>
                </a:solidFill>
              </a:rPr>
              <a:t>Ground</a:t>
            </a:r>
          </a:p>
        </p:txBody>
      </p:sp>
      <p:sp>
        <p:nvSpPr>
          <p:cNvPr id="51210" name="Rectangle 28"/>
          <p:cNvSpPr>
            <a:spLocks noChangeArrowheads="1"/>
          </p:cNvSpPr>
          <p:nvPr/>
        </p:nvSpPr>
        <p:spPr bwMode="auto">
          <a:xfrm>
            <a:off x="2628900" y="2276475"/>
            <a:ext cx="1008063" cy="576263"/>
          </a:xfrm>
          <a:prstGeom prst="rect">
            <a:avLst/>
          </a:prstGeom>
          <a:solidFill>
            <a:srgbClr val="4F81BD"/>
          </a:solidFill>
          <a:ln w="25400" algn="ctr">
            <a:solidFill>
              <a:schemeClr val="accent1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AU" altLang="de-DE" sz="1800"/>
              <a:t>Storage (source)</a:t>
            </a:r>
          </a:p>
        </p:txBody>
      </p:sp>
      <p:sp>
        <p:nvSpPr>
          <p:cNvPr id="51211" name="Rectangle 32"/>
          <p:cNvSpPr>
            <a:spLocks noChangeArrowheads="1"/>
          </p:cNvSpPr>
          <p:nvPr/>
        </p:nvSpPr>
        <p:spPr bwMode="auto">
          <a:xfrm>
            <a:off x="6732588" y="5011738"/>
            <a:ext cx="1008062" cy="576262"/>
          </a:xfrm>
          <a:prstGeom prst="rect">
            <a:avLst/>
          </a:prstGeom>
          <a:solidFill>
            <a:srgbClr val="4F81BD"/>
          </a:solidFill>
          <a:ln w="25400" algn="ctr">
            <a:solidFill>
              <a:schemeClr val="accent1"/>
            </a:solidFill>
            <a:miter lim="800000"/>
            <a:headEnd/>
            <a:tailEnd/>
          </a:ln>
        </p:spPr>
        <p:txBody>
          <a:bodyPr lIns="36000" rIns="36000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en-AU" altLang="de-DE" sz="1800"/>
              <a:t>Storage (sink)</a:t>
            </a:r>
          </a:p>
        </p:txBody>
      </p:sp>
      <p:sp>
        <p:nvSpPr>
          <p:cNvPr id="51212" name="Rectangle 43"/>
          <p:cNvSpPr>
            <a:spLocks noChangeArrowheads="1"/>
          </p:cNvSpPr>
          <p:nvPr/>
        </p:nvSpPr>
        <p:spPr bwMode="auto">
          <a:xfrm>
            <a:off x="8101013" y="2492375"/>
            <a:ext cx="1008062" cy="576263"/>
          </a:xfrm>
          <a:prstGeom prst="rect">
            <a:avLst/>
          </a:prstGeom>
          <a:solidFill>
            <a:srgbClr val="C0504D"/>
          </a:solidFill>
          <a:ln w="25400" algn="ctr">
            <a:solidFill>
              <a:schemeClr val="accent2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AU" altLang="de-DE" sz="1800"/>
              <a:t>Space Heat</a:t>
            </a:r>
          </a:p>
        </p:txBody>
      </p:sp>
      <p:sp>
        <p:nvSpPr>
          <p:cNvPr id="51213" name="Rectangle 44"/>
          <p:cNvSpPr>
            <a:spLocks noChangeArrowheads="1"/>
          </p:cNvSpPr>
          <p:nvPr/>
        </p:nvSpPr>
        <p:spPr bwMode="auto">
          <a:xfrm>
            <a:off x="8101013" y="3211513"/>
            <a:ext cx="1008062" cy="576262"/>
          </a:xfrm>
          <a:prstGeom prst="rect">
            <a:avLst/>
          </a:prstGeom>
          <a:solidFill>
            <a:srgbClr val="C0504D"/>
          </a:solidFill>
          <a:ln w="25400" algn="ctr">
            <a:solidFill>
              <a:schemeClr val="accent2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AU" altLang="de-DE" sz="1800"/>
              <a:t>DHW</a:t>
            </a:r>
          </a:p>
        </p:txBody>
      </p:sp>
      <p:sp>
        <p:nvSpPr>
          <p:cNvPr id="51214" name="Rectangle 45"/>
          <p:cNvSpPr>
            <a:spLocks noChangeArrowheads="1"/>
          </p:cNvSpPr>
          <p:nvPr/>
        </p:nvSpPr>
        <p:spPr bwMode="auto">
          <a:xfrm>
            <a:off x="6732588" y="260350"/>
            <a:ext cx="1008062" cy="576263"/>
          </a:xfrm>
          <a:prstGeom prst="rect">
            <a:avLst/>
          </a:prstGeom>
          <a:noFill/>
          <a:ln w="25400" algn="ctr">
            <a:solidFill>
              <a:srgbClr val="99CC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AU" altLang="de-DE" sz="1800">
                <a:solidFill>
                  <a:srgbClr val="A6A6A6"/>
                </a:solidFill>
              </a:rPr>
              <a:t>Waste Heat</a:t>
            </a:r>
          </a:p>
        </p:txBody>
      </p:sp>
      <p:sp>
        <p:nvSpPr>
          <p:cNvPr id="51215" name="Rectangle 46"/>
          <p:cNvSpPr>
            <a:spLocks noChangeArrowheads="1"/>
          </p:cNvSpPr>
          <p:nvPr/>
        </p:nvSpPr>
        <p:spPr bwMode="auto">
          <a:xfrm>
            <a:off x="1260475" y="260350"/>
            <a:ext cx="1009650" cy="576263"/>
          </a:xfrm>
          <a:prstGeom prst="rect">
            <a:avLst/>
          </a:prstGeom>
          <a:solidFill>
            <a:srgbClr val="99CC00"/>
          </a:solidFill>
          <a:ln w="25400" algn="ctr">
            <a:solidFill>
              <a:srgbClr val="99CC00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AU" altLang="de-DE" sz="1800"/>
              <a:t>Sun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BD8723C5-8E81-45BB-BB2B-52D81E4DEA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64163" y="4148138"/>
            <a:ext cx="1008062" cy="576262"/>
          </a:xfrm>
          <a:prstGeom prst="rect">
            <a:avLst/>
          </a:prstGeom>
          <a:noFill/>
          <a:ln w="25400" algn="ctr">
            <a:solidFill>
              <a:srgbClr val="FF9900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1" hangingPunct="1">
              <a:defRPr/>
            </a:pPr>
            <a:r>
              <a:rPr lang="en-AU" dirty="0">
                <a:solidFill>
                  <a:schemeClr val="bg1">
                    <a:lumMod val="65000"/>
                  </a:schemeClr>
                </a:solidFill>
                <a:latin typeface="Calibri" pitchFamily="34" charset="0"/>
              </a:rPr>
              <a:t>Backup</a:t>
            </a:r>
          </a:p>
        </p:txBody>
      </p:sp>
      <p:cxnSp>
        <p:nvCxnSpPr>
          <p:cNvPr id="51217" name="Straight Connector 53"/>
          <p:cNvCxnSpPr>
            <a:cxnSpLocks noChangeShapeType="1"/>
          </p:cNvCxnSpPr>
          <p:nvPr/>
        </p:nvCxnSpPr>
        <p:spPr bwMode="auto">
          <a:xfrm rot="5400000" flipH="1" flipV="1">
            <a:off x="4599782" y="3428206"/>
            <a:ext cx="6858000" cy="1587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" name="Rectangle 43">
            <a:extLst>
              <a:ext uri="{FF2B5EF4-FFF2-40B4-BE49-F238E27FC236}">
                <a16:creationId xmlns:a16="http://schemas.microsoft.com/office/drawing/2014/main" id="{C31F0F46-F9BC-4105-A0EB-0B76B3576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01013" y="3932238"/>
            <a:ext cx="1008062" cy="576262"/>
          </a:xfrm>
          <a:prstGeom prst="rect">
            <a:avLst/>
          </a:prstGeom>
          <a:noFill/>
          <a:ln w="25400" algn="ctr">
            <a:solidFill>
              <a:schemeClr val="accent2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1" hangingPunct="1">
              <a:defRPr/>
            </a:pPr>
            <a:r>
              <a:rPr lang="en-AU">
                <a:solidFill>
                  <a:schemeClr val="bg1">
                    <a:lumMod val="65000"/>
                  </a:schemeClr>
                </a:solidFill>
                <a:latin typeface="Calibri" pitchFamily="34" charset="0"/>
              </a:rPr>
              <a:t>Cold</a:t>
            </a:r>
          </a:p>
        </p:txBody>
      </p:sp>
      <p:cxnSp>
        <p:nvCxnSpPr>
          <p:cNvPr id="51219" name="Straight Connector 55"/>
          <p:cNvCxnSpPr>
            <a:cxnSpLocks noChangeShapeType="1"/>
          </p:cNvCxnSpPr>
          <p:nvPr/>
        </p:nvCxnSpPr>
        <p:spPr bwMode="auto">
          <a:xfrm>
            <a:off x="0" y="1052513"/>
            <a:ext cx="91440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51220" name="Rectangle 14"/>
          <p:cNvSpPr>
            <a:spLocks noChangeArrowheads="1"/>
          </p:cNvSpPr>
          <p:nvPr/>
        </p:nvSpPr>
        <p:spPr bwMode="auto">
          <a:xfrm>
            <a:off x="34925" y="4148138"/>
            <a:ext cx="1008063" cy="576262"/>
          </a:xfrm>
          <a:prstGeom prst="rect">
            <a:avLst/>
          </a:prstGeom>
          <a:solidFill>
            <a:srgbClr val="D9D9D9"/>
          </a:solidFill>
          <a:ln w="25400" algn="ctr">
            <a:solidFill>
              <a:srgbClr val="808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AU" altLang="de-DE" sz="1800">
                <a:solidFill>
                  <a:srgbClr val="A6A6A6"/>
                </a:solidFill>
              </a:rPr>
              <a:t>Energy Carrier</a:t>
            </a:r>
          </a:p>
        </p:txBody>
      </p:sp>
      <p:cxnSp>
        <p:nvCxnSpPr>
          <p:cNvPr id="51221" name="Straight Connector 52"/>
          <p:cNvCxnSpPr>
            <a:cxnSpLocks noChangeShapeType="1"/>
          </p:cNvCxnSpPr>
          <p:nvPr/>
        </p:nvCxnSpPr>
        <p:spPr bwMode="auto">
          <a:xfrm rot="5400000" flipH="1" flipV="1">
            <a:off x="-2312193" y="3428206"/>
            <a:ext cx="6858000" cy="1587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1222" name="Rectangle 34"/>
          <p:cNvSpPr>
            <a:spLocks noChangeArrowheads="1"/>
          </p:cNvSpPr>
          <p:nvPr/>
        </p:nvSpPr>
        <p:spPr bwMode="auto">
          <a:xfrm>
            <a:off x="6732588" y="5013325"/>
            <a:ext cx="287337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AU" altLang="de-DE" sz="1800"/>
          </a:p>
        </p:txBody>
      </p:sp>
      <p:sp>
        <p:nvSpPr>
          <p:cNvPr id="51223" name="Rectangle 34"/>
          <p:cNvSpPr>
            <a:spLocks noChangeArrowheads="1"/>
          </p:cNvSpPr>
          <p:nvPr/>
        </p:nvSpPr>
        <p:spPr bwMode="auto">
          <a:xfrm>
            <a:off x="6732588" y="5302250"/>
            <a:ext cx="287337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AU" altLang="de-DE" sz="1800"/>
          </a:p>
        </p:txBody>
      </p:sp>
      <p:sp>
        <p:nvSpPr>
          <p:cNvPr id="51224" name="Rectangle 28"/>
          <p:cNvSpPr>
            <a:spLocks noChangeArrowheads="1"/>
          </p:cNvSpPr>
          <p:nvPr/>
        </p:nvSpPr>
        <p:spPr bwMode="auto">
          <a:xfrm>
            <a:off x="5364163" y="1341438"/>
            <a:ext cx="1008062" cy="576262"/>
          </a:xfrm>
          <a:prstGeom prst="rect">
            <a:avLst/>
          </a:prstGeom>
          <a:solidFill>
            <a:srgbClr val="00B0F0"/>
          </a:solidFill>
          <a:ln w="25400" algn="ctr">
            <a:solidFill>
              <a:srgbClr val="00B0F0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AU" altLang="de-DE" sz="1800"/>
              <a:t>Battery Storage</a:t>
            </a:r>
          </a:p>
        </p:txBody>
      </p:sp>
      <p:sp>
        <p:nvSpPr>
          <p:cNvPr id="51225" name="Rectangle 14"/>
          <p:cNvSpPr>
            <a:spLocks noChangeArrowheads="1"/>
          </p:cNvSpPr>
          <p:nvPr/>
        </p:nvSpPr>
        <p:spPr bwMode="auto">
          <a:xfrm>
            <a:off x="8081963" y="1771650"/>
            <a:ext cx="1008062" cy="576263"/>
          </a:xfrm>
          <a:prstGeom prst="rect">
            <a:avLst/>
          </a:prstGeom>
          <a:solidFill>
            <a:srgbClr val="808080"/>
          </a:solidFill>
          <a:ln w="25400" algn="ctr">
            <a:solidFill>
              <a:srgbClr val="808080"/>
            </a:solidFill>
            <a:miter lim="800000"/>
            <a:headEnd/>
            <a:tailEnd/>
          </a:ln>
        </p:spPr>
        <p:txBody>
          <a:bodyPr lIns="36000" rIns="36000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AU" altLang="de-DE" sz="1800"/>
              <a:t>Electrical Load</a:t>
            </a:r>
          </a:p>
        </p:txBody>
      </p:sp>
      <p:sp>
        <p:nvSpPr>
          <p:cNvPr id="51226" name="Rectangle 14"/>
          <p:cNvSpPr>
            <a:spLocks noChangeArrowheads="1"/>
          </p:cNvSpPr>
          <p:nvPr/>
        </p:nvSpPr>
        <p:spPr bwMode="auto">
          <a:xfrm>
            <a:off x="34925" y="3213100"/>
            <a:ext cx="1008063" cy="576263"/>
          </a:xfrm>
          <a:prstGeom prst="rect">
            <a:avLst/>
          </a:prstGeom>
          <a:solidFill>
            <a:srgbClr val="808080"/>
          </a:solidFill>
          <a:ln w="25400" algn="ctr">
            <a:solidFill>
              <a:srgbClr val="808080"/>
            </a:solidFill>
            <a:miter lim="800000"/>
            <a:headEnd/>
            <a:tailEnd/>
          </a:ln>
        </p:spPr>
        <p:txBody>
          <a:bodyPr lIns="36000" rIns="36000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de-DE" sz="1800"/>
              <a:t>Electricity</a:t>
            </a:r>
          </a:p>
          <a:p>
            <a:pPr algn="ctr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de-DE" sz="1800"/>
              <a:t>(Grid)</a:t>
            </a:r>
          </a:p>
        </p:txBody>
      </p:sp>
      <p:cxnSp>
        <p:nvCxnSpPr>
          <p:cNvPr id="51227" name="AutoShape 21"/>
          <p:cNvCxnSpPr>
            <a:cxnSpLocks noChangeShapeType="1"/>
          </p:cNvCxnSpPr>
          <p:nvPr/>
        </p:nvCxnSpPr>
        <p:spPr bwMode="auto">
          <a:xfrm rot="16200000" flipH="1">
            <a:off x="2483644" y="1197769"/>
            <a:ext cx="3529013" cy="4968875"/>
          </a:xfrm>
          <a:prstGeom prst="bentConnector2">
            <a:avLst/>
          </a:prstGeom>
          <a:noFill/>
          <a:ln w="38100">
            <a:solidFill>
              <a:schemeClr val="tx1"/>
            </a:solidFill>
            <a:prstDash val="dash"/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228" name="AutoShape 23"/>
          <p:cNvCxnSpPr>
            <a:cxnSpLocks noChangeShapeType="1"/>
          </p:cNvCxnSpPr>
          <p:nvPr/>
        </p:nvCxnSpPr>
        <p:spPr bwMode="auto">
          <a:xfrm rot="16200000" flipH="1">
            <a:off x="4932363" y="3357563"/>
            <a:ext cx="1368425" cy="2232025"/>
          </a:xfrm>
          <a:prstGeom prst="bentConnector2">
            <a:avLst/>
          </a:prstGeom>
          <a:noFill/>
          <a:ln w="381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229" name="AutoShape 24"/>
          <p:cNvCxnSpPr>
            <a:cxnSpLocks noChangeShapeType="1"/>
          </p:cNvCxnSpPr>
          <p:nvPr/>
        </p:nvCxnSpPr>
        <p:spPr bwMode="auto">
          <a:xfrm>
            <a:off x="1042988" y="3502025"/>
            <a:ext cx="2952750" cy="0"/>
          </a:xfrm>
          <a:prstGeom prst="straightConnector1">
            <a:avLst/>
          </a:prstGeom>
          <a:noFill/>
          <a:ln w="9525">
            <a:solidFill>
              <a:srgbClr val="00B0F0"/>
            </a:solidFill>
            <a:prstDash val="sys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1230" name="Line 48"/>
          <p:cNvSpPr>
            <a:spLocks noChangeShapeType="1"/>
          </p:cNvSpPr>
          <p:nvPr/>
        </p:nvSpPr>
        <p:spPr bwMode="auto">
          <a:xfrm>
            <a:off x="2268538" y="1628775"/>
            <a:ext cx="3095625" cy="0"/>
          </a:xfrm>
          <a:prstGeom prst="line">
            <a:avLst/>
          </a:prstGeom>
          <a:noFill/>
          <a:ln w="9525">
            <a:solidFill>
              <a:srgbClr val="00B0F0"/>
            </a:solidFill>
            <a:prstDash val="sys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cxnSp>
        <p:nvCxnSpPr>
          <p:cNvPr id="49" name="Verbinder: gewinkelt 48">
            <a:extLst>
              <a:ext uri="{FF2B5EF4-FFF2-40B4-BE49-F238E27FC236}">
                <a16:creationId xmlns:a16="http://schemas.microsoft.com/office/drawing/2014/main" id="{32D6C750-928A-4534-BF0A-E6EB37547D7E}"/>
              </a:ext>
            </a:extLst>
          </p:cNvPr>
          <p:cNvCxnSpPr>
            <a:cxnSpLocks/>
          </p:cNvCxnSpPr>
          <p:nvPr/>
        </p:nvCxnSpPr>
        <p:spPr>
          <a:xfrm>
            <a:off x="6372225" y="1630363"/>
            <a:ext cx="1709738" cy="430212"/>
          </a:xfrm>
          <a:prstGeom prst="bentConnector3">
            <a:avLst/>
          </a:prstGeom>
          <a:ln>
            <a:solidFill>
              <a:srgbClr val="00B0F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Verbinder: gewinkelt 49">
            <a:extLst>
              <a:ext uri="{FF2B5EF4-FFF2-40B4-BE49-F238E27FC236}">
                <a16:creationId xmlns:a16="http://schemas.microsoft.com/office/drawing/2014/main" id="{0A018BE5-538D-425D-9147-EB87B0315996}"/>
              </a:ext>
            </a:extLst>
          </p:cNvPr>
          <p:cNvCxnSpPr>
            <a:cxnSpLocks/>
          </p:cNvCxnSpPr>
          <p:nvPr/>
        </p:nvCxnSpPr>
        <p:spPr>
          <a:xfrm rot="5400000">
            <a:off x="4679950" y="2025650"/>
            <a:ext cx="1296988" cy="1081088"/>
          </a:xfrm>
          <a:prstGeom prst="bentConnector3">
            <a:avLst>
              <a:gd name="adj1" fmla="val 50000"/>
            </a:avLst>
          </a:prstGeom>
          <a:ln>
            <a:solidFill>
              <a:srgbClr val="00B0F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233" name="AutoShape 23"/>
          <p:cNvCxnSpPr>
            <a:cxnSpLocks noChangeShapeType="1"/>
          </p:cNvCxnSpPr>
          <p:nvPr/>
        </p:nvCxnSpPr>
        <p:spPr bwMode="auto">
          <a:xfrm rot="5400000">
            <a:off x="574676" y="2374900"/>
            <a:ext cx="1389062" cy="433387"/>
          </a:xfrm>
          <a:prstGeom prst="bentConnector3">
            <a:avLst>
              <a:gd name="adj1" fmla="val 100144"/>
            </a:avLst>
          </a:prstGeom>
          <a:noFill/>
          <a:ln w="9525">
            <a:solidFill>
              <a:srgbClr val="00B0F0"/>
            </a:solidFill>
            <a:prstDash val="sys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234" name="AutoShape 26"/>
          <p:cNvCxnSpPr>
            <a:cxnSpLocks noChangeShapeType="1"/>
          </p:cNvCxnSpPr>
          <p:nvPr/>
        </p:nvCxnSpPr>
        <p:spPr bwMode="auto">
          <a:xfrm flipV="1">
            <a:off x="7740650" y="3502025"/>
            <a:ext cx="360363" cy="1800225"/>
          </a:xfrm>
          <a:prstGeom prst="bentConnector3">
            <a:avLst>
              <a:gd name="adj1" fmla="val 49778"/>
            </a:avLst>
          </a:prstGeom>
          <a:noFill/>
          <a:ln w="381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235" name="AutoShape 26"/>
          <p:cNvCxnSpPr>
            <a:cxnSpLocks noChangeShapeType="1"/>
          </p:cNvCxnSpPr>
          <p:nvPr/>
        </p:nvCxnSpPr>
        <p:spPr bwMode="auto">
          <a:xfrm flipV="1">
            <a:off x="7732713" y="2925763"/>
            <a:ext cx="360362" cy="2376487"/>
          </a:xfrm>
          <a:prstGeom prst="bentConnector3">
            <a:avLst>
              <a:gd name="adj1" fmla="val 49778"/>
            </a:avLst>
          </a:prstGeom>
          <a:noFill/>
          <a:ln w="381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1236" name="Rectangle 27"/>
          <p:cNvSpPr>
            <a:spLocks noChangeArrowheads="1"/>
          </p:cNvSpPr>
          <p:nvPr/>
        </p:nvSpPr>
        <p:spPr bwMode="auto">
          <a:xfrm>
            <a:off x="1258888" y="1341438"/>
            <a:ext cx="1009650" cy="576262"/>
          </a:xfrm>
          <a:prstGeom prst="rect">
            <a:avLst/>
          </a:prstGeom>
          <a:solidFill>
            <a:srgbClr val="FF9900"/>
          </a:solidFill>
          <a:ln w="25400">
            <a:solidFill>
              <a:srgbClr val="FF9900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AU" altLang="de-DE" sz="1800"/>
              <a:t>PVT</a:t>
            </a:r>
          </a:p>
        </p:txBody>
      </p:sp>
      <p:cxnSp>
        <p:nvCxnSpPr>
          <p:cNvPr id="51237" name="AutoShape 24"/>
          <p:cNvCxnSpPr>
            <a:cxnSpLocks noChangeShapeType="1"/>
          </p:cNvCxnSpPr>
          <p:nvPr/>
        </p:nvCxnSpPr>
        <p:spPr bwMode="auto">
          <a:xfrm flipH="1">
            <a:off x="1763713" y="836613"/>
            <a:ext cx="1587" cy="5048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238" name="AutoShape 21"/>
          <p:cNvCxnSpPr>
            <a:cxnSpLocks noChangeShapeType="1"/>
          </p:cNvCxnSpPr>
          <p:nvPr/>
        </p:nvCxnSpPr>
        <p:spPr bwMode="auto">
          <a:xfrm rot="5400000">
            <a:off x="3060700" y="-98424"/>
            <a:ext cx="504825" cy="2374900"/>
          </a:xfrm>
          <a:prstGeom prst="bentConnector3">
            <a:avLst>
              <a:gd name="adj1" fmla="val 75782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51239" name="AutoShape 21"/>
          <p:cNvCxnSpPr>
            <a:cxnSpLocks noChangeShapeType="1"/>
          </p:cNvCxnSpPr>
          <p:nvPr/>
        </p:nvCxnSpPr>
        <p:spPr bwMode="auto">
          <a:xfrm rot="16200000" flipH="1">
            <a:off x="1871663" y="1809750"/>
            <a:ext cx="647700" cy="863600"/>
          </a:xfrm>
          <a:prstGeom prst="bentConnector2">
            <a:avLst/>
          </a:prstGeom>
          <a:noFill/>
          <a:ln w="38100">
            <a:solidFill>
              <a:schemeClr val="tx1"/>
            </a:solidFill>
            <a:prstDash val="dash"/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240" name="AutoShape 21"/>
          <p:cNvCxnSpPr>
            <a:cxnSpLocks noChangeShapeType="1"/>
          </p:cNvCxnSpPr>
          <p:nvPr/>
        </p:nvCxnSpPr>
        <p:spPr bwMode="auto">
          <a:xfrm rot="16200000" flipH="1">
            <a:off x="3311525" y="2673351"/>
            <a:ext cx="504825" cy="863600"/>
          </a:xfrm>
          <a:prstGeom prst="bentConnector2">
            <a:avLst/>
          </a:prstGeom>
          <a:noFill/>
          <a:ln w="38100">
            <a:solidFill>
              <a:schemeClr val="tx1"/>
            </a:solidFill>
            <a:prstDash val="dash"/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1241" name="Text Box 46"/>
          <p:cNvSpPr txBox="1">
            <a:spLocks noChangeArrowheads="1"/>
          </p:cNvSpPr>
          <p:nvPr/>
        </p:nvSpPr>
        <p:spPr bwMode="auto">
          <a:xfrm>
            <a:off x="5292725" y="5557838"/>
            <a:ext cx="1368425" cy="12922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10000"/>
              </a:spcBef>
              <a:buFontTx/>
              <a:buNone/>
            </a:pPr>
            <a:r>
              <a:rPr lang="en-AU" altLang="de-DE" sz="1200">
                <a:latin typeface="Arial" panose="020B0604020202020204" pitchFamily="34" charset="0"/>
              </a:rPr>
              <a:t>Electrical Energy</a:t>
            </a:r>
          </a:p>
          <a:p>
            <a:pPr eaLnBrk="1" hangingPunct="1">
              <a:spcBef>
                <a:spcPct val="10000"/>
              </a:spcBef>
              <a:buFontTx/>
              <a:buNone/>
            </a:pPr>
            <a:r>
              <a:rPr lang="en-AU" altLang="de-DE" sz="1200">
                <a:latin typeface="Arial" panose="020B0604020202020204" pitchFamily="34" charset="0"/>
              </a:rPr>
              <a:t>Driving Energy</a:t>
            </a:r>
          </a:p>
          <a:p>
            <a:pPr eaLnBrk="1" hangingPunct="1">
              <a:spcBef>
                <a:spcPct val="10000"/>
              </a:spcBef>
              <a:buFontTx/>
              <a:buNone/>
            </a:pPr>
            <a:r>
              <a:rPr lang="en-AU" altLang="de-DE" sz="1200">
                <a:latin typeface="Arial" panose="020B0604020202020204" pitchFamily="34" charset="0"/>
              </a:rPr>
              <a:t>Water</a:t>
            </a:r>
          </a:p>
          <a:p>
            <a:pPr eaLnBrk="1" hangingPunct="1">
              <a:spcBef>
                <a:spcPct val="10000"/>
              </a:spcBef>
              <a:buFontTx/>
              <a:buNone/>
            </a:pPr>
            <a:r>
              <a:rPr lang="en-AU" altLang="de-DE" sz="1200">
                <a:latin typeface="Arial" panose="020B0604020202020204" pitchFamily="34" charset="0"/>
              </a:rPr>
              <a:t>Brine</a:t>
            </a:r>
          </a:p>
          <a:p>
            <a:pPr eaLnBrk="1" hangingPunct="1">
              <a:spcBef>
                <a:spcPct val="10000"/>
              </a:spcBef>
              <a:buFontTx/>
              <a:buNone/>
            </a:pPr>
            <a:r>
              <a:rPr lang="en-AU" altLang="de-DE" sz="1200">
                <a:latin typeface="Arial" panose="020B0604020202020204" pitchFamily="34" charset="0"/>
              </a:rPr>
              <a:t>Refrigerant</a:t>
            </a:r>
          </a:p>
          <a:p>
            <a:pPr eaLnBrk="1" hangingPunct="1">
              <a:spcBef>
                <a:spcPct val="10000"/>
              </a:spcBef>
              <a:buFontTx/>
              <a:buNone/>
            </a:pPr>
            <a:r>
              <a:rPr lang="en-AU" altLang="de-DE" sz="1200">
                <a:latin typeface="Arial" panose="020B0604020202020204" pitchFamily="34" charset="0"/>
              </a:rPr>
              <a:t>Air</a:t>
            </a:r>
          </a:p>
        </p:txBody>
      </p:sp>
      <p:sp>
        <p:nvSpPr>
          <p:cNvPr id="51242" name="Line 48"/>
          <p:cNvSpPr>
            <a:spLocks noChangeShapeType="1"/>
          </p:cNvSpPr>
          <p:nvPr/>
        </p:nvSpPr>
        <p:spPr bwMode="auto">
          <a:xfrm>
            <a:off x="4572000" y="5895975"/>
            <a:ext cx="66675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1243" name="Line 49"/>
          <p:cNvSpPr>
            <a:spLocks noChangeShapeType="1"/>
          </p:cNvSpPr>
          <p:nvPr/>
        </p:nvSpPr>
        <p:spPr bwMode="auto">
          <a:xfrm>
            <a:off x="4572000" y="6099175"/>
            <a:ext cx="666750" cy="15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1244" name="Line 50"/>
          <p:cNvSpPr>
            <a:spLocks noChangeShapeType="1"/>
          </p:cNvSpPr>
          <p:nvPr/>
        </p:nvSpPr>
        <p:spPr bwMode="auto">
          <a:xfrm>
            <a:off x="4572000" y="6300788"/>
            <a:ext cx="666750" cy="1587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1245" name="Line 51"/>
          <p:cNvSpPr>
            <a:spLocks noChangeShapeType="1"/>
          </p:cNvSpPr>
          <p:nvPr/>
        </p:nvSpPr>
        <p:spPr bwMode="auto">
          <a:xfrm>
            <a:off x="4572000" y="6500813"/>
            <a:ext cx="666750" cy="1587"/>
          </a:xfrm>
          <a:prstGeom prst="line">
            <a:avLst/>
          </a:prstGeom>
          <a:noFill/>
          <a:ln w="38100">
            <a:solidFill>
              <a:srgbClr val="808080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1246" name="Line 48"/>
          <p:cNvSpPr>
            <a:spLocks noChangeShapeType="1"/>
          </p:cNvSpPr>
          <p:nvPr/>
        </p:nvSpPr>
        <p:spPr bwMode="auto">
          <a:xfrm>
            <a:off x="4572000" y="5691188"/>
            <a:ext cx="666750" cy="1587"/>
          </a:xfrm>
          <a:prstGeom prst="line">
            <a:avLst/>
          </a:prstGeom>
          <a:noFill/>
          <a:ln w="9525">
            <a:solidFill>
              <a:srgbClr val="00B0F0"/>
            </a:solidFill>
            <a:prstDash val="sys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1247" name="Line 51"/>
          <p:cNvSpPr>
            <a:spLocks noChangeShapeType="1"/>
          </p:cNvSpPr>
          <p:nvPr/>
        </p:nvSpPr>
        <p:spPr bwMode="auto">
          <a:xfrm>
            <a:off x="4572000" y="6697663"/>
            <a:ext cx="666750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8">
            <a:extLst>
              <a:ext uri="{FF2B5EF4-FFF2-40B4-BE49-F238E27FC236}">
                <a16:creationId xmlns:a16="http://schemas.microsoft.com/office/drawing/2014/main" id="{1D8570AC-2EAA-41EB-A2F2-FFC15CDAE182}"/>
              </a:ext>
            </a:extLst>
          </p:cNvPr>
          <p:cNvSpPr/>
          <p:nvPr/>
        </p:nvSpPr>
        <p:spPr>
          <a:xfrm>
            <a:off x="0" y="1052513"/>
            <a:ext cx="1116013" cy="580548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AU"/>
          </a:p>
        </p:txBody>
      </p:sp>
      <p:sp>
        <p:nvSpPr>
          <p:cNvPr id="53251" name="Text Box 45"/>
          <p:cNvSpPr txBox="1">
            <a:spLocks noChangeArrowheads="1"/>
          </p:cNvSpPr>
          <p:nvPr/>
        </p:nvSpPr>
        <p:spPr bwMode="auto">
          <a:xfrm>
            <a:off x="1116013" y="5942013"/>
            <a:ext cx="2952750" cy="915987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AU" altLang="de-DE" sz="1600" i="1">
                <a:latin typeface="Arial" panose="020B0604020202020204" pitchFamily="34" charset="0"/>
              </a:rPr>
              <a:t>Parallel and serial concept with cold side storage, PVT and battery storage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AU" altLang="de-DE" sz="1600" i="1">
              <a:latin typeface="Arial" panose="020B0604020202020204" pitchFamily="34" charset="0"/>
            </a:endParaRPr>
          </a:p>
        </p:txBody>
      </p:sp>
      <p:sp>
        <p:nvSpPr>
          <p:cNvPr id="2" name="Rectangle 48">
            <a:extLst>
              <a:ext uri="{FF2B5EF4-FFF2-40B4-BE49-F238E27FC236}">
                <a16:creationId xmlns:a16="http://schemas.microsoft.com/office/drawing/2014/main" id="{D9793F5A-7C49-42CD-BB54-DAE9A4726BA2}"/>
              </a:ext>
            </a:extLst>
          </p:cNvPr>
          <p:cNvSpPr/>
          <p:nvPr/>
        </p:nvSpPr>
        <p:spPr>
          <a:xfrm>
            <a:off x="8027988" y="1052513"/>
            <a:ext cx="1116012" cy="580548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AU"/>
          </a:p>
        </p:txBody>
      </p:sp>
      <p:sp>
        <p:nvSpPr>
          <p:cNvPr id="53253" name="Rectangle 34"/>
          <p:cNvSpPr>
            <a:spLocks noChangeArrowheads="1"/>
          </p:cNvSpPr>
          <p:nvPr/>
        </p:nvSpPr>
        <p:spPr bwMode="auto">
          <a:xfrm>
            <a:off x="3995738" y="3213100"/>
            <a:ext cx="1008062" cy="576263"/>
          </a:xfrm>
          <a:prstGeom prst="rect">
            <a:avLst/>
          </a:prstGeom>
          <a:solidFill>
            <a:srgbClr val="FF9900"/>
          </a:solidFill>
          <a:ln w="25400">
            <a:solidFill>
              <a:srgbClr val="FF9900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AU" altLang="de-DE" sz="1800"/>
              <a:t>Heat Pump</a:t>
            </a:r>
          </a:p>
        </p:txBody>
      </p:sp>
      <p:sp>
        <p:nvSpPr>
          <p:cNvPr id="5" name="Rectangle 48">
            <a:extLst>
              <a:ext uri="{FF2B5EF4-FFF2-40B4-BE49-F238E27FC236}">
                <a16:creationId xmlns:a16="http://schemas.microsoft.com/office/drawing/2014/main" id="{3FC82D51-A375-45EC-BEB9-A51CABE1C732}"/>
              </a:ext>
            </a:extLst>
          </p:cNvPr>
          <p:cNvSpPr/>
          <p:nvPr/>
        </p:nvSpPr>
        <p:spPr>
          <a:xfrm>
            <a:off x="-1588" y="0"/>
            <a:ext cx="9144001" cy="105251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AU"/>
          </a:p>
        </p:txBody>
      </p:sp>
      <p:sp>
        <p:nvSpPr>
          <p:cNvPr id="53255" name="Rectangle 14"/>
          <p:cNvSpPr>
            <a:spLocks noChangeArrowheads="1"/>
          </p:cNvSpPr>
          <p:nvPr/>
        </p:nvSpPr>
        <p:spPr bwMode="auto">
          <a:xfrm>
            <a:off x="3995738" y="260350"/>
            <a:ext cx="1008062" cy="576263"/>
          </a:xfrm>
          <a:prstGeom prst="rect">
            <a:avLst/>
          </a:prstGeom>
          <a:solidFill>
            <a:srgbClr val="99CC00"/>
          </a:solidFill>
          <a:ln w="25400" algn="ctr">
            <a:solidFill>
              <a:srgbClr val="99CC00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AU" altLang="de-DE" sz="1800"/>
              <a:t>Air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7A5C5C5D-A958-44BC-A87E-F12ED6EE4E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64163" y="260350"/>
            <a:ext cx="1008062" cy="576263"/>
          </a:xfrm>
          <a:prstGeom prst="rect">
            <a:avLst/>
          </a:prstGeom>
          <a:noFill/>
          <a:ln w="25400" algn="ctr">
            <a:solidFill>
              <a:srgbClr val="99CC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1" hangingPunct="1">
              <a:defRPr/>
            </a:pPr>
            <a:r>
              <a:rPr lang="en-AU">
                <a:solidFill>
                  <a:schemeClr val="bg1">
                    <a:lumMod val="65000"/>
                  </a:schemeClr>
                </a:solidFill>
                <a:latin typeface="Calibri" pitchFamily="34" charset="0"/>
              </a:rPr>
              <a:t>Water</a:t>
            </a:r>
          </a:p>
        </p:txBody>
      </p:sp>
      <p:sp>
        <p:nvSpPr>
          <p:cNvPr id="53257" name="Rectangle 26"/>
          <p:cNvSpPr>
            <a:spLocks noChangeArrowheads="1"/>
          </p:cNvSpPr>
          <p:nvPr/>
        </p:nvSpPr>
        <p:spPr bwMode="auto">
          <a:xfrm>
            <a:off x="2628900" y="260350"/>
            <a:ext cx="1008063" cy="576263"/>
          </a:xfrm>
          <a:prstGeom prst="rect">
            <a:avLst/>
          </a:prstGeom>
          <a:noFill/>
          <a:ln w="25400" algn="ctr">
            <a:solidFill>
              <a:srgbClr val="99CC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AU" altLang="de-DE" sz="1800">
                <a:solidFill>
                  <a:srgbClr val="A6A6A6"/>
                </a:solidFill>
              </a:rPr>
              <a:t>Ground</a:t>
            </a:r>
          </a:p>
        </p:txBody>
      </p:sp>
      <p:sp>
        <p:nvSpPr>
          <p:cNvPr id="53258" name="Rectangle 28"/>
          <p:cNvSpPr>
            <a:spLocks noChangeArrowheads="1"/>
          </p:cNvSpPr>
          <p:nvPr/>
        </p:nvSpPr>
        <p:spPr bwMode="auto">
          <a:xfrm>
            <a:off x="2628900" y="2276475"/>
            <a:ext cx="1008063" cy="576263"/>
          </a:xfrm>
          <a:prstGeom prst="rect">
            <a:avLst/>
          </a:prstGeom>
          <a:solidFill>
            <a:srgbClr val="4F81BD"/>
          </a:solidFill>
          <a:ln w="25400" algn="ctr">
            <a:solidFill>
              <a:schemeClr val="accent1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AU" altLang="de-DE" sz="1800"/>
              <a:t>Storage (source)</a:t>
            </a:r>
          </a:p>
        </p:txBody>
      </p:sp>
      <p:sp>
        <p:nvSpPr>
          <p:cNvPr id="53259" name="Rectangle 32"/>
          <p:cNvSpPr>
            <a:spLocks noChangeArrowheads="1"/>
          </p:cNvSpPr>
          <p:nvPr/>
        </p:nvSpPr>
        <p:spPr bwMode="auto">
          <a:xfrm>
            <a:off x="6732588" y="5011738"/>
            <a:ext cx="1008062" cy="576262"/>
          </a:xfrm>
          <a:prstGeom prst="rect">
            <a:avLst/>
          </a:prstGeom>
          <a:solidFill>
            <a:srgbClr val="4F81BD"/>
          </a:solidFill>
          <a:ln w="25400" algn="ctr">
            <a:solidFill>
              <a:schemeClr val="accent1"/>
            </a:solidFill>
            <a:miter lim="800000"/>
            <a:headEnd/>
            <a:tailEnd/>
          </a:ln>
        </p:spPr>
        <p:txBody>
          <a:bodyPr lIns="36000" rIns="36000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en-AU" altLang="de-DE" sz="1800"/>
              <a:t>Storage (sink)</a:t>
            </a:r>
          </a:p>
        </p:txBody>
      </p:sp>
      <p:sp>
        <p:nvSpPr>
          <p:cNvPr id="53260" name="Rectangle 43"/>
          <p:cNvSpPr>
            <a:spLocks noChangeArrowheads="1"/>
          </p:cNvSpPr>
          <p:nvPr/>
        </p:nvSpPr>
        <p:spPr bwMode="auto">
          <a:xfrm>
            <a:off x="8101013" y="2492375"/>
            <a:ext cx="1008062" cy="576263"/>
          </a:xfrm>
          <a:prstGeom prst="rect">
            <a:avLst/>
          </a:prstGeom>
          <a:solidFill>
            <a:srgbClr val="C0504D"/>
          </a:solidFill>
          <a:ln w="25400" algn="ctr">
            <a:solidFill>
              <a:schemeClr val="accent2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AU" altLang="de-DE" sz="1800"/>
              <a:t>Space Heat</a:t>
            </a:r>
          </a:p>
        </p:txBody>
      </p:sp>
      <p:sp>
        <p:nvSpPr>
          <p:cNvPr id="53261" name="Rectangle 44"/>
          <p:cNvSpPr>
            <a:spLocks noChangeArrowheads="1"/>
          </p:cNvSpPr>
          <p:nvPr/>
        </p:nvSpPr>
        <p:spPr bwMode="auto">
          <a:xfrm>
            <a:off x="8101013" y="3211513"/>
            <a:ext cx="1008062" cy="576262"/>
          </a:xfrm>
          <a:prstGeom prst="rect">
            <a:avLst/>
          </a:prstGeom>
          <a:solidFill>
            <a:srgbClr val="C0504D"/>
          </a:solidFill>
          <a:ln w="25400" algn="ctr">
            <a:solidFill>
              <a:schemeClr val="accent2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AU" altLang="de-DE" sz="1800"/>
              <a:t>DHW</a:t>
            </a:r>
          </a:p>
        </p:txBody>
      </p:sp>
      <p:sp>
        <p:nvSpPr>
          <p:cNvPr id="53262" name="Rectangle 45"/>
          <p:cNvSpPr>
            <a:spLocks noChangeArrowheads="1"/>
          </p:cNvSpPr>
          <p:nvPr/>
        </p:nvSpPr>
        <p:spPr bwMode="auto">
          <a:xfrm>
            <a:off x="6732588" y="260350"/>
            <a:ext cx="1008062" cy="576263"/>
          </a:xfrm>
          <a:prstGeom prst="rect">
            <a:avLst/>
          </a:prstGeom>
          <a:noFill/>
          <a:ln w="25400" algn="ctr">
            <a:solidFill>
              <a:srgbClr val="99CC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AU" altLang="de-DE" sz="1800">
                <a:solidFill>
                  <a:srgbClr val="A6A6A6"/>
                </a:solidFill>
              </a:rPr>
              <a:t>Waste Heat</a:t>
            </a:r>
          </a:p>
        </p:txBody>
      </p:sp>
      <p:sp>
        <p:nvSpPr>
          <p:cNvPr id="53263" name="Rectangle 46"/>
          <p:cNvSpPr>
            <a:spLocks noChangeArrowheads="1"/>
          </p:cNvSpPr>
          <p:nvPr/>
        </p:nvSpPr>
        <p:spPr bwMode="auto">
          <a:xfrm>
            <a:off x="1260475" y="260350"/>
            <a:ext cx="1009650" cy="576263"/>
          </a:xfrm>
          <a:prstGeom prst="rect">
            <a:avLst/>
          </a:prstGeom>
          <a:solidFill>
            <a:srgbClr val="99CC00"/>
          </a:solidFill>
          <a:ln w="25400" algn="ctr">
            <a:solidFill>
              <a:srgbClr val="99CC00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AU" altLang="de-DE" sz="1800"/>
              <a:t>Sun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BD8723C5-8E81-45BB-BB2B-52D81E4DEA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64163" y="4148138"/>
            <a:ext cx="1008062" cy="576262"/>
          </a:xfrm>
          <a:prstGeom prst="rect">
            <a:avLst/>
          </a:prstGeom>
          <a:noFill/>
          <a:ln w="25400" algn="ctr">
            <a:solidFill>
              <a:srgbClr val="FF9900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1" hangingPunct="1">
              <a:defRPr/>
            </a:pPr>
            <a:r>
              <a:rPr lang="en-AU" dirty="0">
                <a:solidFill>
                  <a:schemeClr val="bg1">
                    <a:lumMod val="65000"/>
                  </a:schemeClr>
                </a:solidFill>
                <a:latin typeface="Calibri" pitchFamily="34" charset="0"/>
              </a:rPr>
              <a:t>Backup</a:t>
            </a:r>
          </a:p>
        </p:txBody>
      </p:sp>
      <p:cxnSp>
        <p:nvCxnSpPr>
          <p:cNvPr id="53265" name="Straight Connector 53"/>
          <p:cNvCxnSpPr>
            <a:cxnSpLocks noChangeShapeType="1"/>
          </p:cNvCxnSpPr>
          <p:nvPr/>
        </p:nvCxnSpPr>
        <p:spPr bwMode="auto">
          <a:xfrm rot="5400000" flipH="1" flipV="1">
            <a:off x="4599782" y="3428206"/>
            <a:ext cx="6858000" cy="1587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" name="Rectangle 43">
            <a:extLst>
              <a:ext uri="{FF2B5EF4-FFF2-40B4-BE49-F238E27FC236}">
                <a16:creationId xmlns:a16="http://schemas.microsoft.com/office/drawing/2014/main" id="{C31F0F46-F9BC-4105-A0EB-0B76B3576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01013" y="3932238"/>
            <a:ext cx="1008062" cy="576262"/>
          </a:xfrm>
          <a:prstGeom prst="rect">
            <a:avLst/>
          </a:prstGeom>
          <a:noFill/>
          <a:ln w="25400" algn="ctr">
            <a:solidFill>
              <a:schemeClr val="accent2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1" hangingPunct="1">
              <a:defRPr/>
            </a:pPr>
            <a:r>
              <a:rPr lang="en-AU">
                <a:solidFill>
                  <a:schemeClr val="bg1">
                    <a:lumMod val="65000"/>
                  </a:schemeClr>
                </a:solidFill>
                <a:latin typeface="Calibri" pitchFamily="34" charset="0"/>
              </a:rPr>
              <a:t>Cold</a:t>
            </a:r>
          </a:p>
        </p:txBody>
      </p:sp>
      <p:cxnSp>
        <p:nvCxnSpPr>
          <p:cNvPr id="53267" name="Straight Connector 55"/>
          <p:cNvCxnSpPr>
            <a:cxnSpLocks noChangeShapeType="1"/>
          </p:cNvCxnSpPr>
          <p:nvPr/>
        </p:nvCxnSpPr>
        <p:spPr bwMode="auto">
          <a:xfrm>
            <a:off x="0" y="1052513"/>
            <a:ext cx="91440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53268" name="Rectangle 14"/>
          <p:cNvSpPr>
            <a:spLocks noChangeArrowheads="1"/>
          </p:cNvSpPr>
          <p:nvPr/>
        </p:nvSpPr>
        <p:spPr bwMode="auto">
          <a:xfrm>
            <a:off x="34925" y="4148138"/>
            <a:ext cx="1008063" cy="576262"/>
          </a:xfrm>
          <a:prstGeom prst="rect">
            <a:avLst/>
          </a:prstGeom>
          <a:solidFill>
            <a:srgbClr val="D9D9D9"/>
          </a:solidFill>
          <a:ln w="25400" algn="ctr">
            <a:solidFill>
              <a:srgbClr val="808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AU" altLang="de-DE" sz="1800">
                <a:solidFill>
                  <a:srgbClr val="A6A6A6"/>
                </a:solidFill>
              </a:rPr>
              <a:t>Energy Carrier</a:t>
            </a:r>
          </a:p>
        </p:txBody>
      </p:sp>
      <p:cxnSp>
        <p:nvCxnSpPr>
          <p:cNvPr id="53269" name="Straight Connector 52"/>
          <p:cNvCxnSpPr>
            <a:cxnSpLocks noChangeShapeType="1"/>
          </p:cNvCxnSpPr>
          <p:nvPr/>
        </p:nvCxnSpPr>
        <p:spPr bwMode="auto">
          <a:xfrm rot="5400000" flipH="1" flipV="1">
            <a:off x="-2312193" y="3428206"/>
            <a:ext cx="6858000" cy="1587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3270" name="Rectangle 34"/>
          <p:cNvSpPr>
            <a:spLocks noChangeArrowheads="1"/>
          </p:cNvSpPr>
          <p:nvPr/>
        </p:nvSpPr>
        <p:spPr bwMode="auto">
          <a:xfrm>
            <a:off x="6732588" y="5013325"/>
            <a:ext cx="287337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AU" altLang="de-DE" sz="1800"/>
          </a:p>
        </p:txBody>
      </p:sp>
      <p:sp>
        <p:nvSpPr>
          <p:cNvPr id="53271" name="Rectangle 34"/>
          <p:cNvSpPr>
            <a:spLocks noChangeArrowheads="1"/>
          </p:cNvSpPr>
          <p:nvPr/>
        </p:nvSpPr>
        <p:spPr bwMode="auto">
          <a:xfrm>
            <a:off x="6732588" y="5302250"/>
            <a:ext cx="287337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AU" altLang="de-DE" sz="1800"/>
          </a:p>
        </p:txBody>
      </p:sp>
      <p:sp>
        <p:nvSpPr>
          <p:cNvPr id="53272" name="Rectangle 28"/>
          <p:cNvSpPr>
            <a:spLocks noChangeArrowheads="1"/>
          </p:cNvSpPr>
          <p:nvPr/>
        </p:nvSpPr>
        <p:spPr bwMode="auto">
          <a:xfrm>
            <a:off x="5364163" y="1341438"/>
            <a:ext cx="1008062" cy="576262"/>
          </a:xfrm>
          <a:prstGeom prst="rect">
            <a:avLst/>
          </a:prstGeom>
          <a:solidFill>
            <a:srgbClr val="00B0F0"/>
          </a:solidFill>
          <a:ln w="25400" algn="ctr">
            <a:solidFill>
              <a:srgbClr val="00B0F0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AU" altLang="de-DE" sz="1800"/>
              <a:t>Battery Storage</a:t>
            </a:r>
          </a:p>
        </p:txBody>
      </p:sp>
      <p:sp>
        <p:nvSpPr>
          <p:cNvPr id="53273" name="Rectangle 14"/>
          <p:cNvSpPr>
            <a:spLocks noChangeArrowheads="1"/>
          </p:cNvSpPr>
          <p:nvPr/>
        </p:nvSpPr>
        <p:spPr bwMode="auto">
          <a:xfrm>
            <a:off x="8081963" y="1771650"/>
            <a:ext cx="1008062" cy="576263"/>
          </a:xfrm>
          <a:prstGeom prst="rect">
            <a:avLst/>
          </a:prstGeom>
          <a:solidFill>
            <a:srgbClr val="808080"/>
          </a:solidFill>
          <a:ln w="25400" algn="ctr">
            <a:solidFill>
              <a:srgbClr val="808080"/>
            </a:solidFill>
            <a:miter lim="800000"/>
            <a:headEnd/>
            <a:tailEnd/>
          </a:ln>
        </p:spPr>
        <p:txBody>
          <a:bodyPr lIns="36000" rIns="36000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AU" altLang="de-DE" sz="1800"/>
              <a:t>Electrical Load</a:t>
            </a:r>
          </a:p>
        </p:txBody>
      </p:sp>
      <p:sp>
        <p:nvSpPr>
          <p:cNvPr id="53274" name="Rectangle 14"/>
          <p:cNvSpPr>
            <a:spLocks noChangeArrowheads="1"/>
          </p:cNvSpPr>
          <p:nvPr/>
        </p:nvSpPr>
        <p:spPr bwMode="auto">
          <a:xfrm>
            <a:off x="34925" y="3213100"/>
            <a:ext cx="1008063" cy="576263"/>
          </a:xfrm>
          <a:prstGeom prst="rect">
            <a:avLst/>
          </a:prstGeom>
          <a:solidFill>
            <a:srgbClr val="808080"/>
          </a:solidFill>
          <a:ln w="25400" algn="ctr">
            <a:solidFill>
              <a:srgbClr val="808080"/>
            </a:solidFill>
            <a:miter lim="800000"/>
            <a:headEnd/>
            <a:tailEnd/>
          </a:ln>
        </p:spPr>
        <p:txBody>
          <a:bodyPr lIns="36000" rIns="36000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de-DE" sz="1800"/>
              <a:t>Electricity</a:t>
            </a:r>
          </a:p>
          <a:p>
            <a:pPr algn="ctr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de-DE" sz="1800"/>
              <a:t>(Grid)</a:t>
            </a:r>
          </a:p>
        </p:txBody>
      </p:sp>
      <p:cxnSp>
        <p:nvCxnSpPr>
          <p:cNvPr id="53275" name="AutoShape 21"/>
          <p:cNvCxnSpPr>
            <a:cxnSpLocks noChangeShapeType="1"/>
          </p:cNvCxnSpPr>
          <p:nvPr/>
        </p:nvCxnSpPr>
        <p:spPr bwMode="auto">
          <a:xfrm rot="16200000" flipH="1">
            <a:off x="2483644" y="1197769"/>
            <a:ext cx="3529013" cy="4968875"/>
          </a:xfrm>
          <a:prstGeom prst="bentConnector2">
            <a:avLst/>
          </a:prstGeom>
          <a:noFill/>
          <a:ln w="38100">
            <a:solidFill>
              <a:schemeClr val="tx1"/>
            </a:solidFill>
            <a:prstDash val="dash"/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3276" name="AutoShape 23"/>
          <p:cNvCxnSpPr>
            <a:cxnSpLocks noChangeShapeType="1"/>
          </p:cNvCxnSpPr>
          <p:nvPr/>
        </p:nvCxnSpPr>
        <p:spPr bwMode="auto">
          <a:xfrm rot="16200000" flipH="1">
            <a:off x="4932363" y="3357563"/>
            <a:ext cx="1368425" cy="2232025"/>
          </a:xfrm>
          <a:prstGeom prst="bentConnector2">
            <a:avLst/>
          </a:prstGeom>
          <a:noFill/>
          <a:ln w="381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3277" name="AutoShape 24"/>
          <p:cNvCxnSpPr>
            <a:cxnSpLocks noChangeShapeType="1"/>
          </p:cNvCxnSpPr>
          <p:nvPr/>
        </p:nvCxnSpPr>
        <p:spPr bwMode="auto">
          <a:xfrm>
            <a:off x="1042988" y="3502025"/>
            <a:ext cx="2952750" cy="0"/>
          </a:xfrm>
          <a:prstGeom prst="straightConnector1">
            <a:avLst/>
          </a:prstGeom>
          <a:noFill/>
          <a:ln w="9525">
            <a:solidFill>
              <a:srgbClr val="00B0F0"/>
            </a:solidFill>
            <a:prstDash val="sys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3278" name="Line 48"/>
          <p:cNvSpPr>
            <a:spLocks noChangeShapeType="1"/>
          </p:cNvSpPr>
          <p:nvPr/>
        </p:nvSpPr>
        <p:spPr bwMode="auto">
          <a:xfrm>
            <a:off x="2268538" y="1628775"/>
            <a:ext cx="3095625" cy="0"/>
          </a:xfrm>
          <a:prstGeom prst="line">
            <a:avLst/>
          </a:prstGeom>
          <a:noFill/>
          <a:ln w="9525">
            <a:solidFill>
              <a:srgbClr val="00B0F0"/>
            </a:solidFill>
            <a:prstDash val="sys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cxnSp>
        <p:nvCxnSpPr>
          <p:cNvPr id="49" name="Verbinder: gewinkelt 48">
            <a:extLst>
              <a:ext uri="{FF2B5EF4-FFF2-40B4-BE49-F238E27FC236}">
                <a16:creationId xmlns:a16="http://schemas.microsoft.com/office/drawing/2014/main" id="{32D6C750-928A-4534-BF0A-E6EB37547D7E}"/>
              </a:ext>
            </a:extLst>
          </p:cNvPr>
          <p:cNvCxnSpPr>
            <a:cxnSpLocks/>
          </p:cNvCxnSpPr>
          <p:nvPr/>
        </p:nvCxnSpPr>
        <p:spPr>
          <a:xfrm>
            <a:off x="6372225" y="1630363"/>
            <a:ext cx="1709738" cy="430212"/>
          </a:xfrm>
          <a:prstGeom prst="bentConnector3">
            <a:avLst/>
          </a:prstGeom>
          <a:ln>
            <a:solidFill>
              <a:srgbClr val="00B0F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Verbinder: gewinkelt 49">
            <a:extLst>
              <a:ext uri="{FF2B5EF4-FFF2-40B4-BE49-F238E27FC236}">
                <a16:creationId xmlns:a16="http://schemas.microsoft.com/office/drawing/2014/main" id="{0A018BE5-538D-425D-9147-EB87B0315996}"/>
              </a:ext>
            </a:extLst>
          </p:cNvPr>
          <p:cNvCxnSpPr>
            <a:cxnSpLocks/>
          </p:cNvCxnSpPr>
          <p:nvPr/>
        </p:nvCxnSpPr>
        <p:spPr>
          <a:xfrm rot="5400000">
            <a:off x="4679950" y="2025650"/>
            <a:ext cx="1296988" cy="1081088"/>
          </a:xfrm>
          <a:prstGeom prst="bentConnector3">
            <a:avLst>
              <a:gd name="adj1" fmla="val 50000"/>
            </a:avLst>
          </a:prstGeom>
          <a:ln>
            <a:solidFill>
              <a:srgbClr val="00B0F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281" name="AutoShape 23"/>
          <p:cNvCxnSpPr>
            <a:cxnSpLocks noChangeShapeType="1"/>
          </p:cNvCxnSpPr>
          <p:nvPr/>
        </p:nvCxnSpPr>
        <p:spPr bwMode="auto">
          <a:xfrm rot="5400000">
            <a:off x="574676" y="2374900"/>
            <a:ext cx="1389062" cy="433387"/>
          </a:xfrm>
          <a:prstGeom prst="bentConnector3">
            <a:avLst>
              <a:gd name="adj1" fmla="val 100144"/>
            </a:avLst>
          </a:prstGeom>
          <a:noFill/>
          <a:ln w="9525">
            <a:solidFill>
              <a:srgbClr val="00B0F0"/>
            </a:solidFill>
            <a:prstDash val="sys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3282" name="AutoShape 26"/>
          <p:cNvCxnSpPr>
            <a:cxnSpLocks noChangeShapeType="1"/>
          </p:cNvCxnSpPr>
          <p:nvPr/>
        </p:nvCxnSpPr>
        <p:spPr bwMode="auto">
          <a:xfrm flipV="1">
            <a:off x="7740650" y="3502025"/>
            <a:ext cx="360363" cy="1800225"/>
          </a:xfrm>
          <a:prstGeom prst="bentConnector3">
            <a:avLst>
              <a:gd name="adj1" fmla="val 49778"/>
            </a:avLst>
          </a:prstGeom>
          <a:noFill/>
          <a:ln w="381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3283" name="AutoShape 26"/>
          <p:cNvCxnSpPr>
            <a:cxnSpLocks noChangeShapeType="1"/>
          </p:cNvCxnSpPr>
          <p:nvPr/>
        </p:nvCxnSpPr>
        <p:spPr bwMode="auto">
          <a:xfrm flipV="1">
            <a:off x="7732713" y="2925763"/>
            <a:ext cx="360362" cy="2376487"/>
          </a:xfrm>
          <a:prstGeom prst="bentConnector3">
            <a:avLst>
              <a:gd name="adj1" fmla="val 49778"/>
            </a:avLst>
          </a:prstGeom>
          <a:noFill/>
          <a:ln w="381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3284" name="Rectangle 27"/>
          <p:cNvSpPr>
            <a:spLocks noChangeArrowheads="1"/>
          </p:cNvSpPr>
          <p:nvPr/>
        </p:nvSpPr>
        <p:spPr bwMode="auto">
          <a:xfrm>
            <a:off x="1258888" y="1341438"/>
            <a:ext cx="1009650" cy="576262"/>
          </a:xfrm>
          <a:prstGeom prst="rect">
            <a:avLst/>
          </a:prstGeom>
          <a:solidFill>
            <a:srgbClr val="FF9900"/>
          </a:solidFill>
          <a:ln w="25400">
            <a:solidFill>
              <a:srgbClr val="FF9900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AU" altLang="de-DE" sz="1800"/>
              <a:t>PVT</a:t>
            </a:r>
          </a:p>
        </p:txBody>
      </p:sp>
      <p:cxnSp>
        <p:nvCxnSpPr>
          <p:cNvPr id="53285" name="AutoShape 24"/>
          <p:cNvCxnSpPr>
            <a:cxnSpLocks noChangeShapeType="1"/>
          </p:cNvCxnSpPr>
          <p:nvPr/>
        </p:nvCxnSpPr>
        <p:spPr bwMode="auto">
          <a:xfrm flipH="1">
            <a:off x="1763713" y="836613"/>
            <a:ext cx="1587" cy="5048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3286" name="AutoShape 21"/>
          <p:cNvCxnSpPr>
            <a:cxnSpLocks noChangeShapeType="1"/>
          </p:cNvCxnSpPr>
          <p:nvPr/>
        </p:nvCxnSpPr>
        <p:spPr bwMode="auto">
          <a:xfrm rot="5400000">
            <a:off x="3060700" y="-98424"/>
            <a:ext cx="504825" cy="2374900"/>
          </a:xfrm>
          <a:prstGeom prst="bentConnector3">
            <a:avLst>
              <a:gd name="adj1" fmla="val 75782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53287" name="AutoShape 21"/>
          <p:cNvCxnSpPr>
            <a:cxnSpLocks noChangeShapeType="1"/>
          </p:cNvCxnSpPr>
          <p:nvPr/>
        </p:nvCxnSpPr>
        <p:spPr bwMode="auto">
          <a:xfrm rot="16200000" flipH="1">
            <a:off x="1871663" y="1809750"/>
            <a:ext cx="647700" cy="863600"/>
          </a:xfrm>
          <a:prstGeom prst="bentConnector2">
            <a:avLst/>
          </a:prstGeom>
          <a:noFill/>
          <a:ln w="38100">
            <a:solidFill>
              <a:schemeClr val="tx1"/>
            </a:solidFill>
            <a:prstDash val="dash"/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3288" name="AutoShape 21"/>
          <p:cNvCxnSpPr>
            <a:cxnSpLocks noChangeShapeType="1"/>
          </p:cNvCxnSpPr>
          <p:nvPr/>
        </p:nvCxnSpPr>
        <p:spPr bwMode="auto">
          <a:xfrm rot="16200000" flipH="1">
            <a:off x="3311525" y="2673351"/>
            <a:ext cx="504825" cy="863600"/>
          </a:xfrm>
          <a:prstGeom prst="bentConnector2">
            <a:avLst/>
          </a:prstGeom>
          <a:noFill/>
          <a:ln w="38100">
            <a:solidFill>
              <a:schemeClr val="tx1"/>
            </a:solidFill>
            <a:prstDash val="dash"/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3289" name="AutoShape 21"/>
          <p:cNvCxnSpPr>
            <a:cxnSpLocks noChangeShapeType="1"/>
          </p:cNvCxnSpPr>
          <p:nvPr/>
        </p:nvCxnSpPr>
        <p:spPr bwMode="auto">
          <a:xfrm>
            <a:off x="1763713" y="1917700"/>
            <a:ext cx="2232025" cy="1727200"/>
          </a:xfrm>
          <a:prstGeom prst="bentConnector3">
            <a:avLst>
              <a:gd name="adj1" fmla="val 69"/>
            </a:avLst>
          </a:prstGeom>
          <a:noFill/>
          <a:ln w="38100">
            <a:solidFill>
              <a:schemeClr val="tx1"/>
            </a:solidFill>
            <a:prstDash val="dash"/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3290" name="Text Box 46"/>
          <p:cNvSpPr txBox="1">
            <a:spLocks noChangeArrowheads="1"/>
          </p:cNvSpPr>
          <p:nvPr/>
        </p:nvSpPr>
        <p:spPr bwMode="auto">
          <a:xfrm>
            <a:off x="5292725" y="5557838"/>
            <a:ext cx="1368425" cy="12922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10000"/>
              </a:spcBef>
              <a:buFontTx/>
              <a:buNone/>
            </a:pPr>
            <a:r>
              <a:rPr lang="en-AU" altLang="de-DE" sz="1200">
                <a:latin typeface="Arial" panose="020B0604020202020204" pitchFamily="34" charset="0"/>
              </a:rPr>
              <a:t>Electrical Energy</a:t>
            </a:r>
          </a:p>
          <a:p>
            <a:pPr eaLnBrk="1" hangingPunct="1">
              <a:spcBef>
                <a:spcPct val="10000"/>
              </a:spcBef>
              <a:buFontTx/>
              <a:buNone/>
            </a:pPr>
            <a:r>
              <a:rPr lang="en-AU" altLang="de-DE" sz="1200">
                <a:latin typeface="Arial" panose="020B0604020202020204" pitchFamily="34" charset="0"/>
              </a:rPr>
              <a:t>Driving Energy</a:t>
            </a:r>
          </a:p>
          <a:p>
            <a:pPr eaLnBrk="1" hangingPunct="1">
              <a:spcBef>
                <a:spcPct val="10000"/>
              </a:spcBef>
              <a:buFontTx/>
              <a:buNone/>
            </a:pPr>
            <a:r>
              <a:rPr lang="en-AU" altLang="de-DE" sz="1200">
                <a:latin typeface="Arial" panose="020B0604020202020204" pitchFamily="34" charset="0"/>
              </a:rPr>
              <a:t>Water</a:t>
            </a:r>
          </a:p>
          <a:p>
            <a:pPr eaLnBrk="1" hangingPunct="1">
              <a:spcBef>
                <a:spcPct val="10000"/>
              </a:spcBef>
              <a:buFontTx/>
              <a:buNone/>
            </a:pPr>
            <a:r>
              <a:rPr lang="en-AU" altLang="de-DE" sz="1200">
                <a:latin typeface="Arial" panose="020B0604020202020204" pitchFamily="34" charset="0"/>
              </a:rPr>
              <a:t>Brine</a:t>
            </a:r>
          </a:p>
          <a:p>
            <a:pPr eaLnBrk="1" hangingPunct="1">
              <a:spcBef>
                <a:spcPct val="10000"/>
              </a:spcBef>
              <a:buFontTx/>
              <a:buNone/>
            </a:pPr>
            <a:r>
              <a:rPr lang="en-AU" altLang="de-DE" sz="1200">
                <a:latin typeface="Arial" panose="020B0604020202020204" pitchFamily="34" charset="0"/>
              </a:rPr>
              <a:t>Refrigerant</a:t>
            </a:r>
          </a:p>
          <a:p>
            <a:pPr eaLnBrk="1" hangingPunct="1">
              <a:spcBef>
                <a:spcPct val="10000"/>
              </a:spcBef>
              <a:buFontTx/>
              <a:buNone/>
            </a:pPr>
            <a:r>
              <a:rPr lang="en-AU" altLang="de-DE" sz="1200">
                <a:latin typeface="Arial" panose="020B0604020202020204" pitchFamily="34" charset="0"/>
              </a:rPr>
              <a:t>Air</a:t>
            </a:r>
          </a:p>
        </p:txBody>
      </p:sp>
      <p:sp>
        <p:nvSpPr>
          <p:cNvPr id="53291" name="Line 48"/>
          <p:cNvSpPr>
            <a:spLocks noChangeShapeType="1"/>
          </p:cNvSpPr>
          <p:nvPr/>
        </p:nvSpPr>
        <p:spPr bwMode="auto">
          <a:xfrm>
            <a:off x="4572000" y="5895975"/>
            <a:ext cx="66675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3292" name="Line 49"/>
          <p:cNvSpPr>
            <a:spLocks noChangeShapeType="1"/>
          </p:cNvSpPr>
          <p:nvPr/>
        </p:nvSpPr>
        <p:spPr bwMode="auto">
          <a:xfrm>
            <a:off x="4572000" y="6099175"/>
            <a:ext cx="666750" cy="15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3293" name="Line 50"/>
          <p:cNvSpPr>
            <a:spLocks noChangeShapeType="1"/>
          </p:cNvSpPr>
          <p:nvPr/>
        </p:nvSpPr>
        <p:spPr bwMode="auto">
          <a:xfrm>
            <a:off x="4572000" y="6300788"/>
            <a:ext cx="666750" cy="1587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3294" name="Line 51"/>
          <p:cNvSpPr>
            <a:spLocks noChangeShapeType="1"/>
          </p:cNvSpPr>
          <p:nvPr/>
        </p:nvSpPr>
        <p:spPr bwMode="auto">
          <a:xfrm>
            <a:off x="4572000" y="6500813"/>
            <a:ext cx="666750" cy="1587"/>
          </a:xfrm>
          <a:prstGeom prst="line">
            <a:avLst/>
          </a:prstGeom>
          <a:noFill/>
          <a:ln w="38100">
            <a:solidFill>
              <a:srgbClr val="808080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3295" name="Line 48"/>
          <p:cNvSpPr>
            <a:spLocks noChangeShapeType="1"/>
          </p:cNvSpPr>
          <p:nvPr/>
        </p:nvSpPr>
        <p:spPr bwMode="auto">
          <a:xfrm>
            <a:off x="4572000" y="5691188"/>
            <a:ext cx="666750" cy="1587"/>
          </a:xfrm>
          <a:prstGeom prst="line">
            <a:avLst/>
          </a:prstGeom>
          <a:noFill/>
          <a:ln w="9525">
            <a:solidFill>
              <a:srgbClr val="00B0F0"/>
            </a:solidFill>
            <a:prstDash val="sys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3296" name="Line 51"/>
          <p:cNvSpPr>
            <a:spLocks noChangeShapeType="1"/>
          </p:cNvSpPr>
          <p:nvPr/>
        </p:nvSpPr>
        <p:spPr bwMode="auto">
          <a:xfrm>
            <a:off x="4572000" y="6697663"/>
            <a:ext cx="666750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8">
            <a:extLst>
              <a:ext uri="{FF2B5EF4-FFF2-40B4-BE49-F238E27FC236}">
                <a16:creationId xmlns:a16="http://schemas.microsoft.com/office/drawing/2014/main" id="{1D8570AC-2EAA-41EB-A2F2-FFC15CDAE182}"/>
              </a:ext>
            </a:extLst>
          </p:cNvPr>
          <p:cNvSpPr/>
          <p:nvPr/>
        </p:nvSpPr>
        <p:spPr>
          <a:xfrm>
            <a:off x="0" y="1052513"/>
            <a:ext cx="1116013" cy="580548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AU"/>
          </a:p>
        </p:txBody>
      </p:sp>
      <p:sp>
        <p:nvSpPr>
          <p:cNvPr id="55299" name="Text Box 45"/>
          <p:cNvSpPr txBox="1">
            <a:spLocks noChangeArrowheads="1"/>
          </p:cNvSpPr>
          <p:nvPr/>
        </p:nvSpPr>
        <p:spPr bwMode="auto">
          <a:xfrm>
            <a:off x="1116013" y="5942013"/>
            <a:ext cx="2952750" cy="915987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de-DE" sz="1600" i="1">
                <a:latin typeface="Arial" panose="020B0604020202020204" pitchFamily="34" charset="0"/>
              </a:rPr>
              <a:t>Serial and regenerative GSHP concept with PVT and battery storage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AU" altLang="de-DE" sz="1600" i="1">
              <a:latin typeface="Arial" panose="020B0604020202020204" pitchFamily="34" charset="0"/>
            </a:endParaRPr>
          </a:p>
        </p:txBody>
      </p:sp>
      <p:sp>
        <p:nvSpPr>
          <p:cNvPr id="2" name="Rectangle 48">
            <a:extLst>
              <a:ext uri="{FF2B5EF4-FFF2-40B4-BE49-F238E27FC236}">
                <a16:creationId xmlns:a16="http://schemas.microsoft.com/office/drawing/2014/main" id="{D9793F5A-7C49-42CD-BB54-DAE9A4726BA2}"/>
              </a:ext>
            </a:extLst>
          </p:cNvPr>
          <p:cNvSpPr/>
          <p:nvPr/>
        </p:nvSpPr>
        <p:spPr>
          <a:xfrm>
            <a:off x="8027988" y="1052513"/>
            <a:ext cx="1116012" cy="580548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AU"/>
          </a:p>
        </p:txBody>
      </p:sp>
      <p:sp>
        <p:nvSpPr>
          <p:cNvPr id="55301" name="Rectangle 34"/>
          <p:cNvSpPr>
            <a:spLocks noChangeArrowheads="1"/>
          </p:cNvSpPr>
          <p:nvPr/>
        </p:nvSpPr>
        <p:spPr bwMode="auto">
          <a:xfrm>
            <a:off x="3995738" y="3213100"/>
            <a:ext cx="1008062" cy="576263"/>
          </a:xfrm>
          <a:prstGeom prst="rect">
            <a:avLst/>
          </a:prstGeom>
          <a:solidFill>
            <a:srgbClr val="FF9900"/>
          </a:solidFill>
          <a:ln w="25400">
            <a:solidFill>
              <a:srgbClr val="FF9900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AU" altLang="de-DE" sz="1800"/>
              <a:t>Heat Pump</a:t>
            </a:r>
          </a:p>
        </p:txBody>
      </p:sp>
      <p:sp>
        <p:nvSpPr>
          <p:cNvPr id="5" name="Rectangle 48">
            <a:extLst>
              <a:ext uri="{FF2B5EF4-FFF2-40B4-BE49-F238E27FC236}">
                <a16:creationId xmlns:a16="http://schemas.microsoft.com/office/drawing/2014/main" id="{3FC82D51-A375-45EC-BEB9-A51CABE1C732}"/>
              </a:ext>
            </a:extLst>
          </p:cNvPr>
          <p:cNvSpPr/>
          <p:nvPr/>
        </p:nvSpPr>
        <p:spPr>
          <a:xfrm>
            <a:off x="-1588" y="0"/>
            <a:ext cx="9144001" cy="105251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AU"/>
          </a:p>
        </p:txBody>
      </p:sp>
      <p:sp>
        <p:nvSpPr>
          <p:cNvPr id="30727" name="Rectangle 14">
            <a:extLst>
              <a:ext uri="{FF2B5EF4-FFF2-40B4-BE49-F238E27FC236}">
                <a16:creationId xmlns:a16="http://schemas.microsoft.com/office/drawing/2014/main" id="{FD576187-4586-4056-AD7F-ED6280303D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95738" y="260350"/>
            <a:ext cx="1008062" cy="576263"/>
          </a:xfrm>
          <a:prstGeom prst="rect">
            <a:avLst/>
          </a:prstGeom>
          <a:noFill/>
          <a:ln w="25400" algn="ctr">
            <a:solidFill>
              <a:srgbClr val="99CC00"/>
            </a:solidFill>
            <a:miter lim="800000"/>
            <a:headEnd/>
            <a:tailEnd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en-AU" altLang="de-DE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Air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7A5C5C5D-A958-44BC-A87E-F12ED6EE4E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64163" y="260350"/>
            <a:ext cx="1008062" cy="576263"/>
          </a:xfrm>
          <a:prstGeom prst="rect">
            <a:avLst/>
          </a:prstGeom>
          <a:noFill/>
          <a:ln w="25400" algn="ctr">
            <a:solidFill>
              <a:srgbClr val="99CC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1" hangingPunct="1">
              <a:defRPr/>
            </a:pPr>
            <a:r>
              <a:rPr lang="en-AU" dirty="0">
                <a:solidFill>
                  <a:schemeClr val="bg1">
                    <a:lumMod val="65000"/>
                  </a:schemeClr>
                </a:solidFill>
                <a:latin typeface="Calibri" pitchFamily="34" charset="0"/>
              </a:rPr>
              <a:t>Water</a:t>
            </a:r>
          </a:p>
        </p:txBody>
      </p:sp>
      <p:sp>
        <p:nvSpPr>
          <p:cNvPr id="55305" name="Rectangle 26"/>
          <p:cNvSpPr>
            <a:spLocks noChangeArrowheads="1"/>
          </p:cNvSpPr>
          <p:nvPr/>
        </p:nvSpPr>
        <p:spPr bwMode="auto">
          <a:xfrm>
            <a:off x="2628900" y="260350"/>
            <a:ext cx="1008063" cy="576263"/>
          </a:xfrm>
          <a:prstGeom prst="rect">
            <a:avLst/>
          </a:prstGeom>
          <a:solidFill>
            <a:srgbClr val="99CC00"/>
          </a:solidFill>
          <a:ln w="25400" algn="ctr">
            <a:solidFill>
              <a:srgbClr val="99CC00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AU" altLang="de-DE" sz="1800"/>
              <a:t>Ground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A8F14F67-0BB7-417E-8282-0A874F383F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28900" y="2276475"/>
            <a:ext cx="1008063" cy="576263"/>
          </a:xfrm>
          <a:prstGeom prst="rect">
            <a:avLst/>
          </a:prstGeom>
          <a:solidFill>
            <a:schemeClr val="bg1"/>
          </a:solidFill>
          <a:ln w="25400" algn="ctr">
            <a:solidFill>
              <a:schemeClr val="accent1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1" hangingPunct="1">
              <a:defRPr/>
            </a:pPr>
            <a:r>
              <a:rPr lang="en-AU" dirty="0">
                <a:solidFill>
                  <a:schemeClr val="bg1">
                    <a:lumMod val="65000"/>
                  </a:schemeClr>
                </a:solidFill>
                <a:latin typeface="Calibri" pitchFamily="34" charset="0"/>
              </a:rPr>
              <a:t>Storage (source)</a:t>
            </a:r>
          </a:p>
        </p:txBody>
      </p:sp>
      <p:sp>
        <p:nvSpPr>
          <p:cNvPr id="55307" name="Rectangle 32"/>
          <p:cNvSpPr>
            <a:spLocks noChangeArrowheads="1"/>
          </p:cNvSpPr>
          <p:nvPr/>
        </p:nvSpPr>
        <p:spPr bwMode="auto">
          <a:xfrm>
            <a:off x="6732588" y="5011738"/>
            <a:ext cx="1008062" cy="576262"/>
          </a:xfrm>
          <a:prstGeom prst="rect">
            <a:avLst/>
          </a:prstGeom>
          <a:solidFill>
            <a:srgbClr val="4F81BD"/>
          </a:solidFill>
          <a:ln w="25400" algn="ctr">
            <a:solidFill>
              <a:schemeClr val="accent1"/>
            </a:solidFill>
            <a:miter lim="800000"/>
            <a:headEnd/>
            <a:tailEnd/>
          </a:ln>
        </p:spPr>
        <p:txBody>
          <a:bodyPr lIns="36000" rIns="36000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en-AU" altLang="de-DE" sz="1800"/>
              <a:t>Storage (sink)</a:t>
            </a:r>
          </a:p>
        </p:txBody>
      </p:sp>
      <p:sp>
        <p:nvSpPr>
          <p:cNvPr id="55308" name="Rectangle 43"/>
          <p:cNvSpPr>
            <a:spLocks noChangeArrowheads="1"/>
          </p:cNvSpPr>
          <p:nvPr/>
        </p:nvSpPr>
        <p:spPr bwMode="auto">
          <a:xfrm>
            <a:off x="8101013" y="2492375"/>
            <a:ext cx="1008062" cy="576263"/>
          </a:xfrm>
          <a:prstGeom prst="rect">
            <a:avLst/>
          </a:prstGeom>
          <a:solidFill>
            <a:srgbClr val="C0504D"/>
          </a:solidFill>
          <a:ln w="25400" algn="ctr">
            <a:solidFill>
              <a:schemeClr val="accent2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AU" altLang="de-DE" sz="1800"/>
              <a:t>Space Heat</a:t>
            </a:r>
          </a:p>
        </p:txBody>
      </p:sp>
      <p:sp>
        <p:nvSpPr>
          <p:cNvPr id="55309" name="Rectangle 44"/>
          <p:cNvSpPr>
            <a:spLocks noChangeArrowheads="1"/>
          </p:cNvSpPr>
          <p:nvPr/>
        </p:nvSpPr>
        <p:spPr bwMode="auto">
          <a:xfrm>
            <a:off x="8101013" y="3211513"/>
            <a:ext cx="1008062" cy="576262"/>
          </a:xfrm>
          <a:prstGeom prst="rect">
            <a:avLst/>
          </a:prstGeom>
          <a:solidFill>
            <a:srgbClr val="C0504D"/>
          </a:solidFill>
          <a:ln w="25400" algn="ctr">
            <a:solidFill>
              <a:schemeClr val="accent2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AU" altLang="de-DE" sz="1800"/>
              <a:t>DHW</a:t>
            </a:r>
          </a:p>
        </p:txBody>
      </p:sp>
      <p:sp>
        <p:nvSpPr>
          <p:cNvPr id="55310" name="Rectangle 45"/>
          <p:cNvSpPr>
            <a:spLocks noChangeArrowheads="1"/>
          </p:cNvSpPr>
          <p:nvPr/>
        </p:nvSpPr>
        <p:spPr bwMode="auto">
          <a:xfrm>
            <a:off x="6732588" y="260350"/>
            <a:ext cx="1008062" cy="576263"/>
          </a:xfrm>
          <a:prstGeom prst="rect">
            <a:avLst/>
          </a:prstGeom>
          <a:noFill/>
          <a:ln w="25400" algn="ctr">
            <a:solidFill>
              <a:srgbClr val="99CC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AU" altLang="de-DE" sz="1800">
                <a:solidFill>
                  <a:srgbClr val="A6A6A6"/>
                </a:solidFill>
              </a:rPr>
              <a:t>Waste Heat</a:t>
            </a:r>
          </a:p>
        </p:txBody>
      </p:sp>
      <p:sp>
        <p:nvSpPr>
          <p:cNvPr id="55311" name="Rectangle 46"/>
          <p:cNvSpPr>
            <a:spLocks noChangeArrowheads="1"/>
          </p:cNvSpPr>
          <p:nvPr/>
        </p:nvSpPr>
        <p:spPr bwMode="auto">
          <a:xfrm>
            <a:off x="1260475" y="260350"/>
            <a:ext cx="1009650" cy="576263"/>
          </a:xfrm>
          <a:prstGeom prst="rect">
            <a:avLst/>
          </a:prstGeom>
          <a:solidFill>
            <a:srgbClr val="99CC00"/>
          </a:solidFill>
          <a:ln w="25400" algn="ctr">
            <a:solidFill>
              <a:srgbClr val="99CC00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AU" altLang="de-DE" sz="1800"/>
              <a:t>Sun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BD8723C5-8E81-45BB-BB2B-52D81E4DEA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64163" y="4148138"/>
            <a:ext cx="1008062" cy="576262"/>
          </a:xfrm>
          <a:prstGeom prst="rect">
            <a:avLst/>
          </a:prstGeom>
          <a:noFill/>
          <a:ln w="25400" algn="ctr">
            <a:solidFill>
              <a:srgbClr val="FF9900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1" hangingPunct="1">
              <a:defRPr/>
            </a:pPr>
            <a:r>
              <a:rPr lang="en-AU" dirty="0">
                <a:solidFill>
                  <a:schemeClr val="bg1">
                    <a:lumMod val="65000"/>
                  </a:schemeClr>
                </a:solidFill>
                <a:latin typeface="Calibri" pitchFamily="34" charset="0"/>
              </a:rPr>
              <a:t>Backup</a:t>
            </a:r>
          </a:p>
        </p:txBody>
      </p:sp>
      <p:cxnSp>
        <p:nvCxnSpPr>
          <p:cNvPr id="55313" name="Straight Connector 53"/>
          <p:cNvCxnSpPr>
            <a:cxnSpLocks noChangeShapeType="1"/>
          </p:cNvCxnSpPr>
          <p:nvPr/>
        </p:nvCxnSpPr>
        <p:spPr bwMode="auto">
          <a:xfrm rot="5400000" flipH="1" flipV="1">
            <a:off x="4599782" y="3428206"/>
            <a:ext cx="6858000" cy="1587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" name="Rectangle 43">
            <a:extLst>
              <a:ext uri="{FF2B5EF4-FFF2-40B4-BE49-F238E27FC236}">
                <a16:creationId xmlns:a16="http://schemas.microsoft.com/office/drawing/2014/main" id="{C31F0F46-F9BC-4105-A0EB-0B76B3576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01013" y="3932238"/>
            <a:ext cx="1008062" cy="576262"/>
          </a:xfrm>
          <a:prstGeom prst="rect">
            <a:avLst/>
          </a:prstGeom>
          <a:noFill/>
          <a:ln w="25400" algn="ctr">
            <a:solidFill>
              <a:schemeClr val="accent2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1" hangingPunct="1">
              <a:defRPr/>
            </a:pPr>
            <a:r>
              <a:rPr lang="en-AU">
                <a:solidFill>
                  <a:schemeClr val="bg1">
                    <a:lumMod val="65000"/>
                  </a:schemeClr>
                </a:solidFill>
                <a:latin typeface="Calibri" pitchFamily="34" charset="0"/>
              </a:rPr>
              <a:t>Cold</a:t>
            </a:r>
          </a:p>
        </p:txBody>
      </p:sp>
      <p:cxnSp>
        <p:nvCxnSpPr>
          <p:cNvPr id="55315" name="Straight Connector 55"/>
          <p:cNvCxnSpPr>
            <a:cxnSpLocks noChangeShapeType="1"/>
          </p:cNvCxnSpPr>
          <p:nvPr/>
        </p:nvCxnSpPr>
        <p:spPr bwMode="auto">
          <a:xfrm>
            <a:off x="0" y="1052513"/>
            <a:ext cx="91440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55316" name="Rectangle 14"/>
          <p:cNvSpPr>
            <a:spLocks noChangeArrowheads="1"/>
          </p:cNvSpPr>
          <p:nvPr/>
        </p:nvSpPr>
        <p:spPr bwMode="auto">
          <a:xfrm>
            <a:off x="34925" y="4148138"/>
            <a:ext cx="1008063" cy="576262"/>
          </a:xfrm>
          <a:prstGeom prst="rect">
            <a:avLst/>
          </a:prstGeom>
          <a:solidFill>
            <a:srgbClr val="D9D9D9"/>
          </a:solidFill>
          <a:ln w="25400" algn="ctr">
            <a:solidFill>
              <a:srgbClr val="808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AU" altLang="de-DE" sz="1800">
                <a:solidFill>
                  <a:srgbClr val="A6A6A6"/>
                </a:solidFill>
              </a:rPr>
              <a:t>Energy Carrier</a:t>
            </a:r>
          </a:p>
        </p:txBody>
      </p:sp>
      <p:cxnSp>
        <p:nvCxnSpPr>
          <p:cNvPr id="55317" name="Straight Connector 52"/>
          <p:cNvCxnSpPr>
            <a:cxnSpLocks noChangeShapeType="1"/>
          </p:cNvCxnSpPr>
          <p:nvPr/>
        </p:nvCxnSpPr>
        <p:spPr bwMode="auto">
          <a:xfrm rot="5400000" flipH="1" flipV="1">
            <a:off x="-2312193" y="3428206"/>
            <a:ext cx="6858000" cy="1587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5318" name="Rectangle 34"/>
          <p:cNvSpPr>
            <a:spLocks noChangeArrowheads="1"/>
          </p:cNvSpPr>
          <p:nvPr/>
        </p:nvSpPr>
        <p:spPr bwMode="auto">
          <a:xfrm>
            <a:off x="6732588" y="5013325"/>
            <a:ext cx="287337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AU" altLang="de-DE" sz="1800"/>
          </a:p>
        </p:txBody>
      </p:sp>
      <p:sp>
        <p:nvSpPr>
          <p:cNvPr id="55319" name="Rectangle 34"/>
          <p:cNvSpPr>
            <a:spLocks noChangeArrowheads="1"/>
          </p:cNvSpPr>
          <p:nvPr/>
        </p:nvSpPr>
        <p:spPr bwMode="auto">
          <a:xfrm>
            <a:off x="6732588" y="5302250"/>
            <a:ext cx="287337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AU" altLang="de-DE" sz="1800"/>
          </a:p>
        </p:txBody>
      </p:sp>
      <p:sp>
        <p:nvSpPr>
          <p:cNvPr id="55320" name="Rectangle 28"/>
          <p:cNvSpPr>
            <a:spLocks noChangeArrowheads="1"/>
          </p:cNvSpPr>
          <p:nvPr/>
        </p:nvSpPr>
        <p:spPr bwMode="auto">
          <a:xfrm>
            <a:off x="5364163" y="1341438"/>
            <a:ext cx="1008062" cy="576262"/>
          </a:xfrm>
          <a:prstGeom prst="rect">
            <a:avLst/>
          </a:prstGeom>
          <a:solidFill>
            <a:srgbClr val="00B0F0"/>
          </a:solidFill>
          <a:ln w="25400" algn="ctr">
            <a:solidFill>
              <a:srgbClr val="00B0F0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AU" altLang="de-DE" sz="1800"/>
              <a:t>Battery Storage</a:t>
            </a:r>
          </a:p>
        </p:txBody>
      </p:sp>
      <p:sp>
        <p:nvSpPr>
          <p:cNvPr id="55321" name="Rectangle 14"/>
          <p:cNvSpPr>
            <a:spLocks noChangeArrowheads="1"/>
          </p:cNvSpPr>
          <p:nvPr/>
        </p:nvSpPr>
        <p:spPr bwMode="auto">
          <a:xfrm>
            <a:off x="8081963" y="1771650"/>
            <a:ext cx="1008062" cy="576263"/>
          </a:xfrm>
          <a:prstGeom prst="rect">
            <a:avLst/>
          </a:prstGeom>
          <a:solidFill>
            <a:srgbClr val="808080"/>
          </a:solidFill>
          <a:ln w="25400" algn="ctr">
            <a:solidFill>
              <a:srgbClr val="808080"/>
            </a:solidFill>
            <a:miter lim="800000"/>
            <a:headEnd/>
            <a:tailEnd/>
          </a:ln>
        </p:spPr>
        <p:txBody>
          <a:bodyPr lIns="36000" rIns="36000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AU" altLang="de-DE" sz="1800"/>
              <a:t>Electrical Load</a:t>
            </a:r>
          </a:p>
        </p:txBody>
      </p:sp>
      <p:sp>
        <p:nvSpPr>
          <p:cNvPr id="55322" name="Rectangle 14"/>
          <p:cNvSpPr>
            <a:spLocks noChangeArrowheads="1"/>
          </p:cNvSpPr>
          <p:nvPr/>
        </p:nvSpPr>
        <p:spPr bwMode="auto">
          <a:xfrm>
            <a:off x="34925" y="3213100"/>
            <a:ext cx="1008063" cy="576263"/>
          </a:xfrm>
          <a:prstGeom prst="rect">
            <a:avLst/>
          </a:prstGeom>
          <a:solidFill>
            <a:srgbClr val="808080"/>
          </a:solidFill>
          <a:ln w="25400" algn="ctr">
            <a:solidFill>
              <a:srgbClr val="808080"/>
            </a:solidFill>
            <a:miter lim="800000"/>
            <a:headEnd/>
            <a:tailEnd/>
          </a:ln>
        </p:spPr>
        <p:txBody>
          <a:bodyPr lIns="36000" rIns="36000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de-DE" sz="1800"/>
              <a:t>Electricity</a:t>
            </a:r>
          </a:p>
          <a:p>
            <a:pPr algn="ctr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de-DE" sz="1800"/>
              <a:t>(Grid)</a:t>
            </a:r>
          </a:p>
        </p:txBody>
      </p:sp>
      <p:cxnSp>
        <p:nvCxnSpPr>
          <p:cNvPr id="55323" name="AutoShape 23"/>
          <p:cNvCxnSpPr>
            <a:cxnSpLocks noChangeShapeType="1"/>
          </p:cNvCxnSpPr>
          <p:nvPr/>
        </p:nvCxnSpPr>
        <p:spPr bwMode="auto">
          <a:xfrm rot="16200000" flipH="1">
            <a:off x="4932363" y="3357563"/>
            <a:ext cx="1368425" cy="2232025"/>
          </a:xfrm>
          <a:prstGeom prst="bentConnector2">
            <a:avLst/>
          </a:prstGeom>
          <a:noFill/>
          <a:ln w="381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5324" name="AutoShape 24"/>
          <p:cNvCxnSpPr>
            <a:cxnSpLocks noChangeShapeType="1"/>
          </p:cNvCxnSpPr>
          <p:nvPr/>
        </p:nvCxnSpPr>
        <p:spPr bwMode="auto">
          <a:xfrm>
            <a:off x="1042988" y="3502025"/>
            <a:ext cx="2952750" cy="0"/>
          </a:xfrm>
          <a:prstGeom prst="straightConnector1">
            <a:avLst/>
          </a:prstGeom>
          <a:noFill/>
          <a:ln w="9525">
            <a:solidFill>
              <a:srgbClr val="00B0F0"/>
            </a:solidFill>
            <a:prstDash val="sys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5325" name="Line 48"/>
          <p:cNvSpPr>
            <a:spLocks noChangeShapeType="1"/>
          </p:cNvSpPr>
          <p:nvPr/>
        </p:nvSpPr>
        <p:spPr bwMode="auto">
          <a:xfrm>
            <a:off x="2268538" y="1628775"/>
            <a:ext cx="3095625" cy="0"/>
          </a:xfrm>
          <a:prstGeom prst="line">
            <a:avLst/>
          </a:prstGeom>
          <a:noFill/>
          <a:ln w="9525">
            <a:solidFill>
              <a:srgbClr val="00B0F0"/>
            </a:solidFill>
            <a:prstDash val="sys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cxnSp>
        <p:nvCxnSpPr>
          <p:cNvPr id="49" name="Verbinder: gewinkelt 48">
            <a:extLst>
              <a:ext uri="{FF2B5EF4-FFF2-40B4-BE49-F238E27FC236}">
                <a16:creationId xmlns:a16="http://schemas.microsoft.com/office/drawing/2014/main" id="{32D6C750-928A-4534-BF0A-E6EB37547D7E}"/>
              </a:ext>
            </a:extLst>
          </p:cNvPr>
          <p:cNvCxnSpPr>
            <a:cxnSpLocks/>
          </p:cNvCxnSpPr>
          <p:nvPr/>
        </p:nvCxnSpPr>
        <p:spPr>
          <a:xfrm>
            <a:off x="6372225" y="1630363"/>
            <a:ext cx="1709738" cy="430212"/>
          </a:xfrm>
          <a:prstGeom prst="bentConnector3">
            <a:avLst/>
          </a:prstGeom>
          <a:ln>
            <a:solidFill>
              <a:srgbClr val="00B0F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Verbinder: gewinkelt 49">
            <a:extLst>
              <a:ext uri="{FF2B5EF4-FFF2-40B4-BE49-F238E27FC236}">
                <a16:creationId xmlns:a16="http://schemas.microsoft.com/office/drawing/2014/main" id="{0A018BE5-538D-425D-9147-EB87B0315996}"/>
              </a:ext>
            </a:extLst>
          </p:cNvPr>
          <p:cNvCxnSpPr>
            <a:cxnSpLocks/>
          </p:cNvCxnSpPr>
          <p:nvPr/>
        </p:nvCxnSpPr>
        <p:spPr>
          <a:xfrm rot="5400000">
            <a:off x="4679950" y="2025650"/>
            <a:ext cx="1296988" cy="1081088"/>
          </a:xfrm>
          <a:prstGeom prst="bentConnector3">
            <a:avLst>
              <a:gd name="adj1" fmla="val 50000"/>
            </a:avLst>
          </a:prstGeom>
          <a:ln>
            <a:solidFill>
              <a:srgbClr val="00B0F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328" name="AutoShape 23"/>
          <p:cNvCxnSpPr>
            <a:cxnSpLocks noChangeShapeType="1"/>
          </p:cNvCxnSpPr>
          <p:nvPr/>
        </p:nvCxnSpPr>
        <p:spPr bwMode="auto">
          <a:xfrm rot="5400000">
            <a:off x="574676" y="2374900"/>
            <a:ext cx="1389062" cy="433387"/>
          </a:xfrm>
          <a:prstGeom prst="bentConnector3">
            <a:avLst>
              <a:gd name="adj1" fmla="val 100144"/>
            </a:avLst>
          </a:prstGeom>
          <a:noFill/>
          <a:ln w="9525">
            <a:solidFill>
              <a:srgbClr val="00B0F0"/>
            </a:solidFill>
            <a:prstDash val="sys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5329" name="AutoShape 26"/>
          <p:cNvCxnSpPr>
            <a:cxnSpLocks noChangeShapeType="1"/>
          </p:cNvCxnSpPr>
          <p:nvPr/>
        </p:nvCxnSpPr>
        <p:spPr bwMode="auto">
          <a:xfrm flipV="1">
            <a:off x="7740650" y="3502025"/>
            <a:ext cx="360363" cy="1800225"/>
          </a:xfrm>
          <a:prstGeom prst="bentConnector3">
            <a:avLst>
              <a:gd name="adj1" fmla="val 49778"/>
            </a:avLst>
          </a:prstGeom>
          <a:noFill/>
          <a:ln w="381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5330" name="AutoShape 26"/>
          <p:cNvCxnSpPr>
            <a:cxnSpLocks noChangeShapeType="1"/>
          </p:cNvCxnSpPr>
          <p:nvPr/>
        </p:nvCxnSpPr>
        <p:spPr bwMode="auto">
          <a:xfrm flipV="1">
            <a:off x="7732713" y="2925763"/>
            <a:ext cx="360362" cy="2376487"/>
          </a:xfrm>
          <a:prstGeom prst="bentConnector3">
            <a:avLst>
              <a:gd name="adj1" fmla="val 49778"/>
            </a:avLst>
          </a:prstGeom>
          <a:noFill/>
          <a:ln w="381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5331" name="Rectangle 27"/>
          <p:cNvSpPr>
            <a:spLocks noChangeArrowheads="1"/>
          </p:cNvSpPr>
          <p:nvPr/>
        </p:nvSpPr>
        <p:spPr bwMode="auto">
          <a:xfrm>
            <a:off x="1258888" y="1341438"/>
            <a:ext cx="1009650" cy="576262"/>
          </a:xfrm>
          <a:prstGeom prst="rect">
            <a:avLst/>
          </a:prstGeom>
          <a:solidFill>
            <a:srgbClr val="FF9900"/>
          </a:solidFill>
          <a:ln w="25400">
            <a:solidFill>
              <a:srgbClr val="FF9900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AU" altLang="de-DE" sz="1800"/>
              <a:t>PVT</a:t>
            </a:r>
          </a:p>
        </p:txBody>
      </p:sp>
      <p:cxnSp>
        <p:nvCxnSpPr>
          <p:cNvPr id="55332" name="AutoShape 24"/>
          <p:cNvCxnSpPr>
            <a:cxnSpLocks noChangeShapeType="1"/>
          </p:cNvCxnSpPr>
          <p:nvPr/>
        </p:nvCxnSpPr>
        <p:spPr bwMode="auto">
          <a:xfrm flipH="1">
            <a:off x="1763713" y="836613"/>
            <a:ext cx="1587" cy="5048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5333" name="AutoShape 21"/>
          <p:cNvCxnSpPr>
            <a:cxnSpLocks noChangeShapeType="1"/>
          </p:cNvCxnSpPr>
          <p:nvPr/>
        </p:nvCxnSpPr>
        <p:spPr bwMode="auto">
          <a:xfrm rot="16200000" flipH="1">
            <a:off x="2628107" y="1340644"/>
            <a:ext cx="2376487" cy="1368425"/>
          </a:xfrm>
          <a:prstGeom prst="bentConnector3">
            <a:avLst>
              <a:gd name="adj1" fmla="val 50000"/>
            </a:avLst>
          </a:prstGeom>
          <a:noFill/>
          <a:ln w="38100">
            <a:solidFill>
              <a:schemeClr val="tx1"/>
            </a:solidFill>
            <a:prstDash val="dash"/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5334" name="AutoShape 21"/>
          <p:cNvCxnSpPr>
            <a:cxnSpLocks noChangeShapeType="1"/>
          </p:cNvCxnSpPr>
          <p:nvPr/>
        </p:nvCxnSpPr>
        <p:spPr bwMode="auto">
          <a:xfrm rot="16200000" flipH="1">
            <a:off x="2159794" y="1521619"/>
            <a:ext cx="1439863" cy="2232025"/>
          </a:xfrm>
          <a:prstGeom prst="bentConnector2">
            <a:avLst/>
          </a:prstGeom>
          <a:noFill/>
          <a:ln w="38100">
            <a:solidFill>
              <a:schemeClr val="tx1"/>
            </a:solidFill>
            <a:prstDash val="dash"/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5335" name="AutoShape 21"/>
          <p:cNvCxnSpPr>
            <a:cxnSpLocks noChangeShapeType="1"/>
          </p:cNvCxnSpPr>
          <p:nvPr/>
        </p:nvCxnSpPr>
        <p:spPr bwMode="auto">
          <a:xfrm flipV="1">
            <a:off x="2270125" y="549275"/>
            <a:ext cx="358775" cy="1081088"/>
          </a:xfrm>
          <a:prstGeom prst="bentConnector3">
            <a:avLst>
              <a:gd name="adj1" fmla="val 49556"/>
            </a:avLst>
          </a:prstGeom>
          <a:noFill/>
          <a:ln w="38100">
            <a:solidFill>
              <a:schemeClr val="tx1"/>
            </a:solidFill>
            <a:prstDash val="dash"/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5336" name="Text Box 46"/>
          <p:cNvSpPr txBox="1">
            <a:spLocks noChangeArrowheads="1"/>
          </p:cNvSpPr>
          <p:nvPr/>
        </p:nvSpPr>
        <p:spPr bwMode="auto">
          <a:xfrm>
            <a:off x="5292725" y="5557838"/>
            <a:ext cx="1368425" cy="12922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10000"/>
              </a:spcBef>
              <a:buFontTx/>
              <a:buNone/>
            </a:pPr>
            <a:r>
              <a:rPr lang="en-AU" altLang="de-DE" sz="1200">
                <a:latin typeface="Arial" panose="020B0604020202020204" pitchFamily="34" charset="0"/>
              </a:rPr>
              <a:t>Electrical Energy</a:t>
            </a:r>
          </a:p>
          <a:p>
            <a:pPr eaLnBrk="1" hangingPunct="1">
              <a:spcBef>
                <a:spcPct val="10000"/>
              </a:spcBef>
              <a:buFontTx/>
              <a:buNone/>
            </a:pPr>
            <a:r>
              <a:rPr lang="en-AU" altLang="de-DE" sz="1200">
                <a:latin typeface="Arial" panose="020B0604020202020204" pitchFamily="34" charset="0"/>
              </a:rPr>
              <a:t>Driving Energy</a:t>
            </a:r>
          </a:p>
          <a:p>
            <a:pPr eaLnBrk="1" hangingPunct="1">
              <a:spcBef>
                <a:spcPct val="10000"/>
              </a:spcBef>
              <a:buFontTx/>
              <a:buNone/>
            </a:pPr>
            <a:r>
              <a:rPr lang="en-AU" altLang="de-DE" sz="1200">
                <a:latin typeface="Arial" panose="020B0604020202020204" pitchFamily="34" charset="0"/>
              </a:rPr>
              <a:t>Water</a:t>
            </a:r>
          </a:p>
          <a:p>
            <a:pPr eaLnBrk="1" hangingPunct="1">
              <a:spcBef>
                <a:spcPct val="10000"/>
              </a:spcBef>
              <a:buFontTx/>
              <a:buNone/>
            </a:pPr>
            <a:r>
              <a:rPr lang="en-AU" altLang="de-DE" sz="1200">
                <a:latin typeface="Arial" panose="020B0604020202020204" pitchFamily="34" charset="0"/>
              </a:rPr>
              <a:t>Brine</a:t>
            </a:r>
          </a:p>
          <a:p>
            <a:pPr eaLnBrk="1" hangingPunct="1">
              <a:spcBef>
                <a:spcPct val="10000"/>
              </a:spcBef>
              <a:buFontTx/>
              <a:buNone/>
            </a:pPr>
            <a:r>
              <a:rPr lang="en-AU" altLang="de-DE" sz="1200">
                <a:latin typeface="Arial" panose="020B0604020202020204" pitchFamily="34" charset="0"/>
              </a:rPr>
              <a:t>Refrigerant</a:t>
            </a:r>
          </a:p>
          <a:p>
            <a:pPr eaLnBrk="1" hangingPunct="1">
              <a:spcBef>
                <a:spcPct val="10000"/>
              </a:spcBef>
              <a:buFontTx/>
              <a:buNone/>
            </a:pPr>
            <a:r>
              <a:rPr lang="en-AU" altLang="de-DE" sz="1200">
                <a:latin typeface="Arial" panose="020B0604020202020204" pitchFamily="34" charset="0"/>
              </a:rPr>
              <a:t>Air</a:t>
            </a:r>
          </a:p>
        </p:txBody>
      </p:sp>
      <p:sp>
        <p:nvSpPr>
          <p:cNvPr id="55337" name="Line 48"/>
          <p:cNvSpPr>
            <a:spLocks noChangeShapeType="1"/>
          </p:cNvSpPr>
          <p:nvPr/>
        </p:nvSpPr>
        <p:spPr bwMode="auto">
          <a:xfrm>
            <a:off x="4572000" y="5895975"/>
            <a:ext cx="66675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5338" name="Line 49"/>
          <p:cNvSpPr>
            <a:spLocks noChangeShapeType="1"/>
          </p:cNvSpPr>
          <p:nvPr/>
        </p:nvSpPr>
        <p:spPr bwMode="auto">
          <a:xfrm>
            <a:off x="4572000" y="6099175"/>
            <a:ext cx="666750" cy="15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5339" name="Line 50"/>
          <p:cNvSpPr>
            <a:spLocks noChangeShapeType="1"/>
          </p:cNvSpPr>
          <p:nvPr/>
        </p:nvSpPr>
        <p:spPr bwMode="auto">
          <a:xfrm>
            <a:off x="4572000" y="6300788"/>
            <a:ext cx="666750" cy="1587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5340" name="Line 51"/>
          <p:cNvSpPr>
            <a:spLocks noChangeShapeType="1"/>
          </p:cNvSpPr>
          <p:nvPr/>
        </p:nvSpPr>
        <p:spPr bwMode="auto">
          <a:xfrm>
            <a:off x="4572000" y="6500813"/>
            <a:ext cx="666750" cy="1587"/>
          </a:xfrm>
          <a:prstGeom prst="line">
            <a:avLst/>
          </a:prstGeom>
          <a:noFill/>
          <a:ln w="38100">
            <a:solidFill>
              <a:srgbClr val="808080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5341" name="Line 48"/>
          <p:cNvSpPr>
            <a:spLocks noChangeShapeType="1"/>
          </p:cNvSpPr>
          <p:nvPr/>
        </p:nvSpPr>
        <p:spPr bwMode="auto">
          <a:xfrm>
            <a:off x="4572000" y="5691188"/>
            <a:ext cx="666750" cy="1587"/>
          </a:xfrm>
          <a:prstGeom prst="line">
            <a:avLst/>
          </a:prstGeom>
          <a:noFill/>
          <a:ln w="9525">
            <a:solidFill>
              <a:srgbClr val="00B0F0"/>
            </a:solidFill>
            <a:prstDash val="sys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5342" name="Line 51"/>
          <p:cNvSpPr>
            <a:spLocks noChangeShapeType="1"/>
          </p:cNvSpPr>
          <p:nvPr/>
        </p:nvSpPr>
        <p:spPr bwMode="auto">
          <a:xfrm>
            <a:off x="4572000" y="6697663"/>
            <a:ext cx="666750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8">
            <a:extLst>
              <a:ext uri="{FF2B5EF4-FFF2-40B4-BE49-F238E27FC236}">
                <a16:creationId xmlns:a16="http://schemas.microsoft.com/office/drawing/2014/main" id="{1D8570AC-2EAA-41EB-A2F2-FFC15CDAE182}"/>
              </a:ext>
            </a:extLst>
          </p:cNvPr>
          <p:cNvSpPr/>
          <p:nvPr/>
        </p:nvSpPr>
        <p:spPr>
          <a:xfrm>
            <a:off x="0" y="1052513"/>
            <a:ext cx="1116013" cy="580548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AU"/>
          </a:p>
        </p:txBody>
      </p:sp>
      <p:sp>
        <p:nvSpPr>
          <p:cNvPr id="57347" name="Text Box 45"/>
          <p:cNvSpPr txBox="1">
            <a:spLocks noChangeArrowheads="1"/>
          </p:cNvSpPr>
          <p:nvPr/>
        </p:nvSpPr>
        <p:spPr bwMode="auto">
          <a:xfrm>
            <a:off x="1116013" y="5942013"/>
            <a:ext cx="2952750" cy="915987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de-DE" sz="1600" i="1">
                <a:latin typeface="Arial" panose="020B0604020202020204" pitchFamily="34" charset="0"/>
              </a:rPr>
              <a:t>Parallel, serial and regenerative GSHP concept with PVT and battery storage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AU" altLang="de-DE" sz="1600" i="1">
              <a:latin typeface="Arial" panose="020B0604020202020204" pitchFamily="34" charset="0"/>
            </a:endParaRPr>
          </a:p>
        </p:txBody>
      </p:sp>
      <p:sp>
        <p:nvSpPr>
          <p:cNvPr id="2" name="Rectangle 48">
            <a:extLst>
              <a:ext uri="{FF2B5EF4-FFF2-40B4-BE49-F238E27FC236}">
                <a16:creationId xmlns:a16="http://schemas.microsoft.com/office/drawing/2014/main" id="{D9793F5A-7C49-42CD-BB54-DAE9A4726BA2}"/>
              </a:ext>
            </a:extLst>
          </p:cNvPr>
          <p:cNvSpPr/>
          <p:nvPr/>
        </p:nvSpPr>
        <p:spPr>
          <a:xfrm>
            <a:off x="8027988" y="1052513"/>
            <a:ext cx="1116012" cy="580548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AU"/>
          </a:p>
        </p:txBody>
      </p:sp>
      <p:sp>
        <p:nvSpPr>
          <p:cNvPr id="57349" name="Rectangle 34"/>
          <p:cNvSpPr>
            <a:spLocks noChangeArrowheads="1"/>
          </p:cNvSpPr>
          <p:nvPr/>
        </p:nvSpPr>
        <p:spPr bwMode="auto">
          <a:xfrm>
            <a:off x="3995738" y="3213100"/>
            <a:ext cx="1008062" cy="576263"/>
          </a:xfrm>
          <a:prstGeom prst="rect">
            <a:avLst/>
          </a:prstGeom>
          <a:solidFill>
            <a:srgbClr val="FF9900"/>
          </a:solidFill>
          <a:ln w="25400">
            <a:solidFill>
              <a:srgbClr val="FF9900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AU" altLang="de-DE" sz="1800"/>
              <a:t>Heat Pump</a:t>
            </a:r>
          </a:p>
        </p:txBody>
      </p:sp>
      <p:sp>
        <p:nvSpPr>
          <p:cNvPr id="5" name="Rectangle 48">
            <a:extLst>
              <a:ext uri="{FF2B5EF4-FFF2-40B4-BE49-F238E27FC236}">
                <a16:creationId xmlns:a16="http://schemas.microsoft.com/office/drawing/2014/main" id="{3FC82D51-A375-45EC-BEB9-A51CABE1C732}"/>
              </a:ext>
            </a:extLst>
          </p:cNvPr>
          <p:cNvSpPr/>
          <p:nvPr/>
        </p:nvSpPr>
        <p:spPr>
          <a:xfrm>
            <a:off x="-1588" y="0"/>
            <a:ext cx="9144001" cy="105251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AU"/>
          </a:p>
        </p:txBody>
      </p:sp>
      <p:sp>
        <p:nvSpPr>
          <p:cNvPr id="30727" name="Rectangle 14">
            <a:extLst>
              <a:ext uri="{FF2B5EF4-FFF2-40B4-BE49-F238E27FC236}">
                <a16:creationId xmlns:a16="http://schemas.microsoft.com/office/drawing/2014/main" id="{FD576187-4586-4056-AD7F-ED6280303D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95738" y="260350"/>
            <a:ext cx="1008062" cy="576263"/>
          </a:xfrm>
          <a:prstGeom prst="rect">
            <a:avLst/>
          </a:prstGeom>
          <a:noFill/>
          <a:ln w="25400" algn="ctr">
            <a:solidFill>
              <a:srgbClr val="99CC00"/>
            </a:solidFill>
            <a:miter lim="800000"/>
            <a:headEnd/>
            <a:tailEnd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en-AU" altLang="de-DE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Air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7A5C5C5D-A958-44BC-A87E-F12ED6EE4E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64163" y="260350"/>
            <a:ext cx="1008062" cy="576263"/>
          </a:xfrm>
          <a:prstGeom prst="rect">
            <a:avLst/>
          </a:prstGeom>
          <a:noFill/>
          <a:ln w="25400" algn="ctr">
            <a:solidFill>
              <a:srgbClr val="99CC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1" hangingPunct="1">
              <a:defRPr/>
            </a:pPr>
            <a:r>
              <a:rPr lang="en-AU" dirty="0">
                <a:solidFill>
                  <a:schemeClr val="bg1">
                    <a:lumMod val="65000"/>
                  </a:schemeClr>
                </a:solidFill>
                <a:latin typeface="Calibri" pitchFamily="34" charset="0"/>
              </a:rPr>
              <a:t>Water</a:t>
            </a:r>
          </a:p>
        </p:txBody>
      </p:sp>
      <p:sp>
        <p:nvSpPr>
          <p:cNvPr id="57353" name="Rectangle 26"/>
          <p:cNvSpPr>
            <a:spLocks noChangeArrowheads="1"/>
          </p:cNvSpPr>
          <p:nvPr/>
        </p:nvSpPr>
        <p:spPr bwMode="auto">
          <a:xfrm>
            <a:off x="2628900" y="260350"/>
            <a:ext cx="1008063" cy="576263"/>
          </a:xfrm>
          <a:prstGeom prst="rect">
            <a:avLst/>
          </a:prstGeom>
          <a:solidFill>
            <a:srgbClr val="99CC00"/>
          </a:solidFill>
          <a:ln w="25400" algn="ctr">
            <a:solidFill>
              <a:srgbClr val="99CC00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AU" altLang="de-DE" sz="1800"/>
              <a:t>Ground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A8F14F67-0BB7-417E-8282-0A874F383F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28900" y="2276475"/>
            <a:ext cx="1008063" cy="576263"/>
          </a:xfrm>
          <a:prstGeom prst="rect">
            <a:avLst/>
          </a:prstGeom>
          <a:solidFill>
            <a:schemeClr val="bg1"/>
          </a:solidFill>
          <a:ln w="25400" algn="ctr">
            <a:solidFill>
              <a:schemeClr val="accent1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1" hangingPunct="1">
              <a:defRPr/>
            </a:pPr>
            <a:r>
              <a:rPr lang="en-AU" dirty="0">
                <a:solidFill>
                  <a:schemeClr val="bg1">
                    <a:lumMod val="65000"/>
                  </a:schemeClr>
                </a:solidFill>
                <a:latin typeface="Calibri" pitchFamily="34" charset="0"/>
              </a:rPr>
              <a:t>Storage (source)</a:t>
            </a:r>
          </a:p>
        </p:txBody>
      </p:sp>
      <p:sp>
        <p:nvSpPr>
          <p:cNvPr id="57355" name="Rectangle 32"/>
          <p:cNvSpPr>
            <a:spLocks noChangeArrowheads="1"/>
          </p:cNvSpPr>
          <p:nvPr/>
        </p:nvSpPr>
        <p:spPr bwMode="auto">
          <a:xfrm>
            <a:off x="6732588" y="5011738"/>
            <a:ext cx="1008062" cy="576262"/>
          </a:xfrm>
          <a:prstGeom prst="rect">
            <a:avLst/>
          </a:prstGeom>
          <a:solidFill>
            <a:srgbClr val="4F81BD"/>
          </a:solidFill>
          <a:ln w="25400" algn="ctr">
            <a:solidFill>
              <a:schemeClr val="accent1"/>
            </a:solidFill>
            <a:miter lim="800000"/>
            <a:headEnd/>
            <a:tailEnd/>
          </a:ln>
        </p:spPr>
        <p:txBody>
          <a:bodyPr lIns="36000" rIns="36000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en-AU" altLang="de-DE" sz="1800"/>
              <a:t>Storage (sink)</a:t>
            </a:r>
          </a:p>
        </p:txBody>
      </p:sp>
      <p:sp>
        <p:nvSpPr>
          <p:cNvPr id="57356" name="Rectangle 43"/>
          <p:cNvSpPr>
            <a:spLocks noChangeArrowheads="1"/>
          </p:cNvSpPr>
          <p:nvPr/>
        </p:nvSpPr>
        <p:spPr bwMode="auto">
          <a:xfrm>
            <a:off x="8101013" y="2492375"/>
            <a:ext cx="1008062" cy="576263"/>
          </a:xfrm>
          <a:prstGeom prst="rect">
            <a:avLst/>
          </a:prstGeom>
          <a:solidFill>
            <a:srgbClr val="C0504D"/>
          </a:solidFill>
          <a:ln w="25400" algn="ctr">
            <a:solidFill>
              <a:schemeClr val="accent2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AU" altLang="de-DE" sz="1800"/>
              <a:t>Space Heat</a:t>
            </a:r>
          </a:p>
        </p:txBody>
      </p:sp>
      <p:sp>
        <p:nvSpPr>
          <p:cNvPr id="57357" name="Rectangle 44"/>
          <p:cNvSpPr>
            <a:spLocks noChangeArrowheads="1"/>
          </p:cNvSpPr>
          <p:nvPr/>
        </p:nvSpPr>
        <p:spPr bwMode="auto">
          <a:xfrm>
            <a:off x="8101013" y="3211513"/>
            <a:ext cx="1008062" cy="576262"/>
          </a:xfrm>
          <a:prstGeom prst="rect">
            <a:avLst/>
          </a:prstGeom>
          <a:solidFill>
            <a:srgbClr val="C0504D"/>
          </a:solidFill>
          <a:ln w="25400" algn="ctr">
            <a:solidFill>
              <a:schemeClr val="accent2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AU" altLang="de-DE" sz="1800"/>
              <a:t>DHW</a:t>
            </a:r>
          </a:p>
        </p:txBody>
      </p:sp>
      <p:sp>
        <p:nvSpPr>
          <p:cNvPr id="57358" name="Rectangle 45"/>
          <p:cNvSpPr>
            <a:spLocks noChangeArrowheads="1"/>
          </p:cNvSpPr>
          <p:nvPr/>
        </p:nvSpPr>
        <p:spPr bwMode="auto">
          <a:xfrm>
            <a:off x="6732588" y="260350"/>
            <a:ext cx="1008062" cy="576263"/>
          </a:xfrm>
          <a:prstGeom prst="rect">
            <a:avLst/>
          </a:prstGeom>
          <a:noFill/>
          <a:ln w="25400" algn="ctr">
            <a:solidFill>
              <a:srgbClr val="99CC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AU" altLang="de-DE" sz="1800">
                <a:solidFill>
                  <a:srgbClr val="A6A6A6"/>
                </a:solidFill>
              </a:rPr>
              <a:t>Waste Heat</a:t>
            </a:r>
          </a:p>
        </p:txBody>
      </p:sp>
      <p:sp>
        <p:nvSpPr>
          <p:cNvPr id="57359" name="Rectangle 46"/>
          <p:cNvSpPr>
            <a:spLocks noChangeArrowheads="1"/>
          </p:cNvSpPr>
          <p:nvPr/>
        </p:nvSpPr>
        <p:spPr bwMode="auto">
          <a:xfrm>
            <a:off x="1260475" y="260350"/>
            <a:ext cx="1009650" cy="576263"/>
          </a:xfrm>
          <a:prstGeom prst="rect">
            <a:avLst/>
          </a:prstGeom>
          <a:solidFill>
            <a:srgbClr val="99CC00"/>
          </a:solidFill>
          <a:ln w="25400" algn="ctr">
            <a:solidFill>
              <a:srgbClr val="99CC00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AU" altLang="de-DE" sz="1800"/>
              <a:t>Sun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BD8723C5-8E81-45BB-BB2B-52D81E4DEA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64163" y="4148138"/>
            <a:ext cx="1008062" cy="576262"/>
          </a:xfrm>
          <a:prstGeom prst="rect">
            <a:avLst/>
          </a:prstGeom>
          <a:noFill/>
          <a:ln w="25400" algn="ctr">
            <a:solidFill>
              <a:srgbClr val="FF9900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1" hangingPunct="1">
              <a:defRPr/>
            </a:pPr>
            <a:r>
              <a:rPr lang="en-AU" dirty="0">
                <a:solidFill>
                  <a:schemeClr val="bg1">
                    <a:lumMod val="65000"/>
                  </a:schemeClr>
                </a:solidFill>
                <a:latin typeface="Calibri" pitchFamily="34" charset="0"/>
              </a:rPr>
              <a:t>Backup</a:t>
            </a:r>
          </a:p>
        </p:txBody>
      </p:sp>
      <p:cxnSp>
        <p:nvCxnSpPr>
          <p:cNvPr id="57361" name="Straight Connector 53"/>
          <p:cNvCxnSpPr>
            <a:cxnSpLocks noChangeShapeType="1"/>
          </p:cNvCxnSpPr>
          <p:nvPr/>
        </p:nvCxnSpPr>
        <p:spPr bwMode="auto">
          <a:xfrm rot="5400000" flipH="1" flipV="1">
            <a:off x="4599782" y="3428206"/>
            <a:ext cx="6858000" cy="1587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" name="Rectangle 43">
            <a:extLst>
              <a:ext uri="{FF2B5EF4-FFF2-40B4-BE49-F238E27FC236}">
                <a16:creationId xmlns:a16="http://schemas.microsoft.com/office/drawing/2014/main" id="{C31F0F46-F9BC-4105-A0EB-0B76B3576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01013" y="3932238"/>
            <a:ext cx="1008062" cy="576262"/>
          </a:xfrm>
          <a:prstGeom prst="rect">
            <a:avLst/>
          </a:prstGeom>
          <a:noFill/>
          <a:ln w="25400" algn="ctr">
            <a:solidFill>
              <a:schemeClr val="accent2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1" hangingPunct="1">
              <a:defRPr/>
            </a:pPr>
            <a:r>
              <a:rPr lang="en-AU">
                <a:solidFill>
                  <a:schemeClr val="bg1">
                    <a:lumMod val="65000"/>
                  </a:schemeClr>
                </a:solidFill>
                <a:latin typeface="Calibri" pitchFamily="34" charset="0"/>
              </a:rPr>
              <a:t>Cold</a:t>
            </a:r>
          </a:p>
        </p:txBody>
      </p:sp>
      <p:cxnSp>
        <p:nvCxnSpPr>
          <p:cNvPr id="57363" name="Straight Connector 55"/>
          <p:cNvCxnSpPr>
            <a:cxnSpLocks noChangeShapeType="1"/>
          </p:cNvCxnSpPr>
          <p:nvPr/>
        </p:nvCxnSpPr>
        <p:spPr bwMode="auto">
          <a:xfrm>
            <a:off x="0" y="1052513"/>
            <a:ext cx="91440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57364" name="Rectangle 14"/>
          <p:cNvSpPr>
            <a:spLocks noChangeArrowheads="1"/>
          </p:cNvSpPr>
          <p:nvPr/>
        </p:nvSpPr>
        <p:spPr bwMode="auto">
          <a:xfrm>
            <a:off x="34925" y="4148138"/>
            <a:ext cx="1008063" cy="576262"/>
          </a:xfrm>
          <a:prstGeom prst="rect">
            <a:avLst/>
          </a:prstGeom>
          <a:solidFill>
            <a:srgbClr val="D9D9D9"/>
          </a:solidFill>
          <a:ln w="25400" algn="ctr">
            <a:solidFill>
              <a:srgbClr val="808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AU" altLang="de-DE" sz="1800">
                <a:solidFill>
                  <a:srgbClr val="A6A6A6"/>
                </a:solidFill>
              </a:rPr>
              <a:t>Energy Carrier</a:t>
            </a:r>
          </a:p>
        </p:txBody>
      </p:sp>
      <p:cxnSp>
        <p:nvCxnSpPr>
          <p:cNvPr id="57365" name="Straight Connector 52"/>
          <p:cNvCxnSpPr>
            <a:cxnSpLocks noChangeShapeType="1"/>
          </p:cNvCxnSpPr>
          <p:nvPr/>
        </p:nvCxnSpPr>
        <p:spPr bwMode="auto">
          <a:xfrm rot="5400000" flipH="1" flipV="1">
            <a:off x="-2312193" y="3428206"/>
            <a:ext cx="6858000" cy="1587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7366" name="Rectangle 34"/>
          <p:cNvSpPr>
            <a:spLocks noChangeArrowheads="1"/>
          </p:cNvSpPr>
          <p:nvPr/>
        </p:nvSpPr>
        <p:spPr bwMode="auto">
          <a:xfrm>
            <a:off x="6732588" y="5013325"/>
            <a:ext cx="287337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AU" altLang="de-DE" sz="1800"/>
          </a:p>
        </p:txBody>
      </p:sp>
      <p:sp>
        <p:nvSpPr>
          <p:cNvPr id="57367" name="Rectangle 34"/>
          <p:cNvSpPr>
            <a:spLocks noChangeArrowheads="1"/>
          </p:cNvSpPr>
          <p:nvPr/>
        </p:nvSpPr>
        <p:spPr bwMode="auto">
          <a:xfrm>
            <a:off x="6732588" y="5302250"/>
            <a:ext cx="287337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AU" altLang="de-DE" sz="1800"/>
          </a:p>
        </p:txBody>
      </p:sp>
      <p:sp>
        <p:nvSpPr>
          <p:cNvPr id="57368" name="Rectangle 28"/>
          <p:cNvSpPr>
            <a:spLocks noChangeArrowheads="1"/>
          </p:cNvSpPr>
          <p:nvPr/>
        </p:nvSpPr>
        <p:spPr bwMode="auto">
          <a:xfrm>
            <a:off x="5364163" y="1341438"/>
            <a:ext cx="1008062" cy="576262"/>
          </a:xfrm>
          <a:prstGeom prst="rect">
            <a:avLst/>
          </a:prstGeom>
          <a:solidFill>
            <a:srgbClr val="00B0F0"/>
          </a:solidFill>
          <a:ln w="25400" algn="ctr">
            <a:solidFill>
              <a:srgbClr val="00B0F0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AU" altLang="de-DE" sz="1800"/>
              <a:t>Battery Storage</a:t>
            </a:r>
          </a:p>
        </p:txBody>
      </p:sp>
      <p:sp>
        <p:nvSpPr>
          <p:cNvPr id="57369" name="Rectangle 14"/>
          <p:cNvSpPr>
            <a:spLocks noChangeArrowheads="1"/>
          </p:cNvSpPr>
          <p:nvPr/>
        </p:nvSpPr>
        <p:spPr bwMode="auto">
          <a:xfrm>
            <a:off x="8081963" y="1771650"/>
            <a:ext cx="1008062" cy="576263"/>
          </a:xfrm>
          <a:prstGeom prst="rect">
            <a:avLst/>
          </a:prstGeom>
          <a:solidFill>
            <a:srgbClr val="808080"/>
          </a:solidFill>
          <a:ln w="25400" algn="ctr">
            <a:solidFill>
              <a:srgbClr val="808080"/>
            </a:solidFill>
            <a:miter lim="800000"/>
            <a:headEnd/>
            <a:tailEnd/>
          </a:ln>
        </p:spPr>
        <p:txBody>
          <a:bodyPr lIns="36000" rIns="36000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AU" altLang="de-DE" sz="1800"/>
              <a:t>Electrical Load</a:t>
            </a:r>
          </a:p>
        </p:txBody>
      </p:sp>
      <p:sp>
        <p:nvSpPr>
          <p:cNvPr id="57370" name="Rectangle 14"/>
          <p:cNvSpPr>
            <a:spLocks noChangeArrowheads="1"/>
          </p:cNvSpPr>
          <p:nvPr/>
        </p:nvSpPr>
        <p:spPr bwMode="auto">
          <a:xfrm>
            <a:off x="34925" y="3213100"/>
            <a:ext cx="1008063" cy="576263"/>
          </a:xfrm>
          <a:prstGeom prst="rect">
            <a:avLst/>
          </a:prstGeom>
          <a:solidFill>
            <a:srgbClr val="808080"/>
          </a:solidFill>
          <a:ln w="25400" algn="ctr">
            <a:solidFill>
              <a:srgbClr val="808080"/>
            </a:solidFill>
            <a:miter lim="800000"/>
            <a:headEnd/>
            <a:tailEnd/>
          </a:ln>
        </p:spPr>
        <p:txBody>
          <a:bodyPr lIns="36000" rIns="36000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de-DE" sz="1800"/>
              <a:t>Electricity</a:t>
            </a:r>
          </a:p>
          <a:p>
            <a:pPr algn="ctr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de-DE" sz="1800"/>
              <a:t>(Grid)</a:t>
            </a:r>
          </a:p>
        </p:txBody>
      </p:sp>
      <p:cxnSp>
        <p:nvCxnSpPr>
          <p:cNvPr id="57371" name="AutoShape 21"/>
          <p:cNvCxnSpPr>
            <a:cxnSpLocks noChangeShapeType="1"/>
          </p:cNvCxnSpPr>
          <p:nvPr/>
        </p:nvCxnSpPr>
        <p:spPr bwMode="auto">
          <a:xfrm rot="16200000" flipH="1">
            <a:off x="2483644" y="1197769"/>
            <a:ext cx="3529013" cy="4968875"/>
          </a:xfrm>
          <a:prstGeom prst="bentConnector2">
            <a:avLst/>
          </a:prstGeom>
          <a:noFill/>
          <a:ln w="38100">
            <a:solidFill>
              <a:schemeClr val="tx1"/>
            </a:solidFill>
            <a:prstDash val="dash"/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7372" name="AutoShape 23"/>
          <p:cNvCxnSpPr>
            <a:cxnSpLocks noChangeShapeType="1"/>
          </p:cNvCxnSpPr>
          <p:nvPr/>
        </p:nvCxnSpPr>
        <p:spPr bwMode="auto">
          <a:xfrm rot="16200000" flipH="1">
            <a:off x="4932363" y="3357563"/>
            <a:ext cx="1368425" cy="2232025"/>
          </a:xfrm>
          <a:prstGeom prst="bentConnector2">
            <a:avLst/>
          </a:prstGeom>
          <a:noFill/>
          <a:ln w="381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7373" name="AutoShape 24"/>
          <p:cNvCxnSpPr>
            <a:cxnSpLocks noChangeShapeType="1"/>
          </p:cNvCxnSpPr>
          <p:nvPr/>
        </p:nvCxnSpPr>
        <p:spPr bwMode="auto">
          <a:xfrm>
            <a:off x="1042988" y="3502025"/>
            <a:ext cx="2952750" cy="0"/>
          </a:xfrm>
          <a:prstGeom prst="straightConnector1">
            <a:avLst/>
          </a:prstGeom>
          <a:noFill/>
          <a:ln w="9525">
            <a:solidFill>
              <a:srgbClr val="00B0F0"/>
            </a:solidFill>
            <a:prstDash val="sys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7374" name="Line 48"/>
          <p:cNvSpPr>
            <a:spLocks noChangeShapeType="1"/>
          </p:cNvSpPr>
          <p:nvPr/>
        </p:nvSpPr>
        <p:spPr bwMode="auto">
          <a:xfrm>
            <a:off x="2268538" y="1628775"/>
            <a:ext cx="3095625" cy="0"/>
          </a:xfrm>
          <a:prstGeom prst="line">
            <a:avLst/>
          </a:prstGeom>
          <a:noFill/>
          <a:ln w="9525">
            <a:solidFill>
              <a:srgbClr val="00B0F0"/>
            </a:solidFill>
            <a:prstDash val="sys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cxnSp>
        <p:nvCxnSpPr>
          <p:cNvPr id="49" name="Verbinder: gewinkelt 48">
            <a:extLst>
              <a:ext uri="{FF2B5EF4-FFF2-40B4-BE49-F238E27FC236}">
                <a16:creationId xmlns:a16="http://schemas.microsoft.com/office/drawing/2014/main" id="{32D6C750-928A-4534-BF0A-E6EB37547D7E}"/>
              </a:ext>
            </a:extLst>
          </p:cNvPr>
          <p:cNvCxnSpPr>
            <a:cxnSpLocks/>
          </p:cNvCxnSpPr>
          <p:nvPr/>
        </p:nvCxnSpPr>
        <p:spPr>
          <a:xfrm>
            <a:off x="6372225" y="1630363"/>
            <a:ext cx="1709738" cy="430212"/>
          </a:xfrm>
          <a:prstGeom prst="bentConnector3">
            <a:avLst/>
          </a:prstGeom>
          <a:ln>
            <a:solidFill>
              <a:srgbClr val="00B0F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Verbinder: gewinkelt 49">
            <a:extLst>
              <a:ext uri="{FF2B5EF4-FFF2-40B4-BE49-F238E27FC236}">
                <a16:creationId xmlns:a16="http://schemas.microsoft.com/office/drawing/2014/main" id="{0A018BE5-538D-425D-9147-EB87B0315996}"/>
              </a:ext>
            </a:extLst>
          </p:cNvPr>
          <p:cNvCxnSpPr>
            <a:cxnSpLocks/>
          </p:cNvCxnSpPr>
          <p:nvPr/>
        </p:nvCxnSpPr>
        <p:spPr>
          <a:xfrm rot="5400000">
            <a:off x="4679950" y="2025650"/>
            <a:ext cx="1296988" cy="1081088"/>
          </a:xfrm>
          <a:prstGeom prst="bentConnector3">
            <a:avLst>
              <a:gd name="adj1" fmla="val 50000"/>
            </a:avLst>
          </a:prstGeom>
          <a:ln>
            <a:solidFill>
              <a:srgbClr val="00B0F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377" name="AutoShape 23"/>
          <p:cNvCxnSpPr>
            <a:cxnSpLocks noChangeShapeType="1"/>
          </p:cNvCxnSpPr>
          <p:nvPr/>
        </p:nvCxnSpPr>
        <p:spPr bwMode="auto">
          <a:xfrm rot="5400000">
            <a:off x="574676" y="2374900"/>
            <a:ext cx="1389062" cy="433387"/>
          </a:xfrm>
          <a:prstGeom prst="bentConnector3">
            <a:avLst>
              <a:gd name="adj1" fmla="val 100144"/>
            </a:avLst>
          </a:prstGeom>
          <a:noFill/>
          <a:ln w="9525">
            <a:solidFill>
              <a:srgbClr val="00B0F0"/>
            </a:solidFill>
            <a:prstDash val="sys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7378" name="AutoShape 26"/>
          <p:cNvCxnSpPr>
            <a:cxnSpLocks noChangeShapeType="1"/>
          </p:cNvCxnSpPr>
          <p:nvPr/>
        </p:nvCxnSpPr>
        <p:spPr bwMode="auto">
          <a:xfrm flipV="1">
            <a:off x="7740650" y="3502025"/>
            <a:ext cx="360363" cy="1800225"/>
          </a:xfrm>
          <a:prstGeom prst="bentConnector3">
            <a:avLst>
              <a:gd name="adj1" fmla="val 49778"/>
            </a:avLst>
          </a:prstGeom>
          <a:noFill/>
          <a:ln w="381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7379" name="AutoShape 26"/>
          <p:cNvCxnSpPr>
            <a:cxnSpLocks noChangeShapeType="1"/>
          </p:cNvCxnSpPr>
          <p:nvPr/>
        </p:nvCxnSpPr>
        <p:spPr bwMode="auto">
          <a:xfrm flipV="1">
            <a:off x="7732713" y="2925763"/>
            <a:ext cx="360362" cy="2376487"/>
          </a:xfrm>
          <a:prstGeom prst="bentConnector3">
            <a:avLst>
              <a:gd name="adj1" fmla="val 49778"/>
            </a:avLst>
          </a:prstGeom>
          <a:noFill/>
          <a:ln w="381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7380" name="Rectangle 27"/>
          <p:cNvSpPr>
            <a:spLocks noChangeArrowheads="1"/>
          </p:cNvSpPr>
          <p:nvPr/>
        </p:nvSpPr>
        <p:spPr bwMode="auto">
          <a:xfrm>
            <a:off x="1258888" y="1341438"/>
            <a:ext cx="1009650" cy="576262"/>
          </a:xfrm>
          <a:prstGeom prst="rect">
            <a:avLst/>
          </a:prstGeom>
          <a:solidFill>
            <a:srgbClr val="FF9900"/>
          </a:solidFill>
          <a:ln w="25400">
            <a:solidFill>
              <a:srgbClr val="FF9900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AU" altLang="de-DE" sz="1800"/>
              <a:t>PVT</a:t>
            </a:r>
          </a:p>
        </p:txBody>
      </p:sp>
      <p:cxnSp>
        <p:nvCxnSpPr>
          <p:cNvPr id="57381" name="AutoShape 24"/>
          <p:cNvCxnSpPr>
            <a:cxnSpLocks noChangeShapeType="1"/>
          </p:cNvCxnSpPr>
          <p:nvPr/>
        </p:nvCxnSpPr>
        <p:spPr bwMode="auto">
          <a:xfrm flipH="1">
            <a:off x="1763713" y="836613"/>
            <a:ext cx="1587" cy="5048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7382" name="AutoShape 21"/>
          <p:cNvCxnSpPr>
            <a:cxnSpLocks noChangeShapeType="1"/>
          </p:cNvCxnSpPr>
          <p:nvPr/>
        </p:nvCxnSpPr>
        <p:spPr bwMode="auto">
          <a:xfrm rot="16200000" flipH="1">
            <a:off x="2628107" y="1340644"/>
            <a:ext cx="2376487" cy="1368425"/>
          </a:xfrm>
          <a:prstGeom prst="bentConnector3">
            <a:avLst>
              <a:gd name="adj1" fmla="val 50000"/>
            </a:avLst>
          </a:prstGeom>
          <a:noFill/>
          <a:ln w="38100">
            <a:solidFill>
              <a:schemeClr val="tx1"/>
            </a:solidFill>
            <a:prstDash val="dash"/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7383" name="AutoShape 21"/>
          <p:cNvCxnSpPr>
            <a:cxnSpLocks noChangeShapeType="1"/>
          </p:cNvCxnSpPr>
          <p:nvPr/>
        </p:nvCxnSpPr>
        <p:spPr bwMode="auto">
          <a:xfrm rot="16200000" flipH="1">
            <a:off x="2159794" y="1521619"/>
            <a:ext cx="1439863" cy="2232025"/>
          </a:xfrm>
          <a:prstGeom prst="bentConnector2">
            <a:avLst/>
          </a:prstGeom>
          <a:noFill/>
          <a:ln w="38100">
            <a:solidFill>
              <a:schemeClr val="tx1"/>
            </a:solidFill>
            <a:prstDash val="dash"/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7384" name="AutoShape 21"/>
          <p:cNvCxnSpPr>
            <a:cxnSpLocks noChangeShapeType="1"/>
          </p:cNvCxnSpPr>
          <p:nvPr/>
        </p:nvCxnSpPr>
        <p:spPr bwMode="auto">
          <a:xfrm flipV="1">
            <a:off x="2270125" y="549275"/>
            <a:ext cx="358775" cy="1081088"/>
          </a:xfrm>
          <a:prstGeom prst="bentConnector3">
            <a:avLst>
              <a:gd name="adj1" fmla="val 49556"/>
            </a:avLst>
          </a:prstGeom>
          <a:noFill/>
          <a:ln w="38100">
            <a:solidFill>
              <a:schemeClr val="tx1"/>
            </a:solidFill>
            <a:prstDash val="dash"/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7385" name="Text Box 46"/>
          <p:cNvSpPr txBox="1">
            <a:spLocks noChangeArrowheads="1"/>
          </p:cNvSpPr>
          <p:nvPr/>
        </p:nvSpPr>
        <p:spPr bwMode="auto">
          <a:xfrm>
            <a:off x="5292725" y="5557838"/>
            <a:ext cx="1368425" cy="12922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10000"/>
              </a:spcBef>
              <a:buFontTx/>
              <a:buNone/>
            </a:pPr>
            <a:r>
              <a:rPr lang="en-AU" altLang="de-DE" sz="1200">
                <a:latin typeface="Arial" panose="020B0604020202020204" pitchFamily="34" charset="0"/>
              </a:rPr>
              <a:t>Electrical Energy</a:t>
            </a:r>
          </a:p>
          <a:p>
            <a:pPr eaLnBrk="1" hangingPunct="1">
              <a:spcBef>
                <a:spcPct val="10000"/>
              </a:spcBef>
              <a:buFontTx/>
              <a:buNone/>
            </a:pPr>
            <a:r>
              <a:rPr lang="en-AU" altLang="de-DE" sz="1200">
                <a:latin typeface="Arial" panose="020B0604020202020204" pitchFamily="34" charset="0"/>
              </a:rPr>
              <a:t>Driving Energy</a:t>
            </a:r>
          </a:p>
          <a:p>
            <a:pPr eaLnBrk="1" hangingPunct="1">
              <a:spcBef>
                <a:spcPct val="10000"/>
              </a:spcBef>
              <a:buFontTx/>
              <a:buNone/>
            </a:pPr>
            <a:r>
              <a:rPr lang="en-AU" altLang="de-DE" sz="1200">
                <a:latin typeface="Arial" panose="020B0604020202020204" pitchFamily="34" charset="0"/>
              </a:rPr>
              <a:t>Water</a:t>
            </a:r>
          </a:p>
          <a:p>
            <a:pPr eaLnBrk="1" hangingPunct="1">
              <a:spcBef>
                <a:spcPct val="10000"/>
              </a:spcBef>
              <a:buFontTx/>
              <a:buNone/>
            </a:pPr>
            <a:r>
              <a:rPr lang="en-AU" altLang="de-DE" sz="1200">
                <a:latin typeface="Arial" panose="020B0604020202020204" pitchFamily="34" charset="0"/>
              </a:rPr>
              <a:t>Brine</a:t>
            </a:r>
          </a:p>
          <a:p>
            <a:pPr eaLnBrk="1" hangingPunct="1">
              <a:spcBef>
                <a:spcPct val="10000"/>
              </a:spcBef>
              <a:buFontTx/>
              <a:buNone/>
            </a:pPr>
            <a:r>
              <a:rPr lang="en-AU" altLang="de-DE" sz="1200">
                <a:latin typeface="Arial" panose="020B0604020202020204" pitchFamily="34" charset="0"/>
              </a:rPr>
              <a:t>Refrigerant</a:t>
            </a:r>
          </a:p>
          <a:p>
            <a:pPr eaLnBrk="1" hangingPunct="1">
              <a:spcBef>
                <a:spcPct val="10000"/>
              </a:spcBef>
              <a:buFontTx/>
              <a:buNone/>
            </a:pPr>
            <a:r>
              <a:rPr lang="en-AU" altLang="de-DE" sz="1200">
                <a:latin typeface="Arial" panose="020B0604020202020204" pitchFamily="34" charset="0"/>
              </a:rPr>
              <a:t>Air</a:t>
            </a:r>
          </a:p>
        </p:txBody>
      </p:sp>
      <p:sp>
        <p:nvSpPr>
          <p:cNvPr id="57386" name="Line 48"/>
          <p:cNvSpPr>
            <a:spLocks noChangeShapeType="1"/>
          </p:cNvSpPr>
          <p:nvPr/>
        </p:nvSpPr>
        <p:spPr bwMode="auto">
          <a:xfrm>
            <a:off x="4572000" y="5895975"/>
            <a:ext cx="66675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7387" name="Line 49"/>
          <p:cNvSpPr>
            <a:spLocks noChangeShapeType="1"/>
          </p:cNvSpPr>
          <p:nvPr/>
        </p:nvSpPr>
        <p:spPr bwMode="auto">
          <a:xfrm>
            <a:off x="4572000" y="6099175"/>
            <a:ext cx="666750" cy="15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7388" name="Line 50"/>
          <p:cNvSpPr>
            <a:spLocks noChangeShapeType="1"/>
          </p:cNvSpPr>
          <p:nvPr/>
        </p:nvSpPr>
        <p:spPr bwMode="auto">
          <a:xfrm>
            <a:off x="4572000" y="6300788"/>
            <a:ext cx="666750" cy="1587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7389" name="Line 51"/>
          <p:cNvSpPr>
            <a:spLocks noChangeShapeType="1"/>
          </p:cNvSpPr>
          <p:nvPr/>
        </p:nvSpPr>
        <p:spPr bwMode="auto">
          <a:xfrm>
            <a:off x="4572000" y="6500813"/>
            <a:ext cx="666750" cy="1587"/>
          </a:xfrm>
          <a:prstGeom prst="line">
            <a:avLst/>
          </a:prstGeom>
          <a:noFill/>
          <a:ln w="38100">
            <a:solidFill>
              <a:srgbClr val="808080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7390" name="Line 48"/>
          <p:cNvSpPr>
            <a:spLocks noChangeShapeType="1"/>
          </p:cNvSpPr>
          <p:nvPr/>
        </p:nvSpPr>
        <p:spPr bwMode="auto">
          <a:xfrm>
            <a:off x="4572000" y="5691188"/>
            <a:ext cx="666750" cy="1587"/>
          </a:xfrm>
          <a:prstGeom prst="line">
            <a:avLst/>
          </a:prstGeom>
          <a:noFill/>
          <a:ln w="9525">
            <a:solidFill>
              <a:srgbClr val="00B0F0"/>
            </a:solidFill>
            <a:prstDash val="sys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7391" name="Line 51"/>
          <p:cNvSpPr>
            <a:spLocks noChangeShapeType="1"/>
          </p:cNvSpPr>
          <p:nvPr/>
        </p:nvSpPr>
        <p:spPr bwMode="auto">
          <a:xfrm>
            <a:off x="4572000" y="6697663"/>
            <a:ext cx="666750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8">
            <a:extLst>
              <a:ext uri="{FF2B5EF4-FFF2-40B4-BE49-F238E27FC236}">
                <a16:creationId xmlns:a16="http://schemas.microsoft.com/office/drawing/2014/main" id="{1D8570AC-2EAA-41EB-A2F2-FFC15CDAE182}"/>
              </a:ext>
            </a:extLst>
          </p:cNvPr>
          <p:cNvSpPr/>
          <p:nvPr/>
        </p:nvSpPr>
        <p:spPr>
          <a:xfrm>
            <a:off x="0" y="1052513"/>
            <a:ext cx="1116013" cy="580548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AU"/>
          </a:p>
        </p:txBody>
      </p:sp>
      <p:sp>
        <p:nvSpPr>
          <p:cNvPr id="59395" name="Text Box 45"/>
          <p:cNvSpPr txBox="1">
            <a:spLocks noChangeArrowheads="1"/>
          </p:cNvSpPr>
          <p:nvPr/>
        </p:nvSpPr>
        <p:spPr bwMode="auto">
          <a:xfrm>
            <a:off x="1116013" y="5942013"/>
            <a:ext cx="2952750" cy="915987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de-DE" sz="1600" i="1">
                <a:latin typeface="Arial" panose="020B0604020202020204" pitchFamily="34" charset="0"/>
              </a:rPr>
              <a:t>Solar thermal heating system with PVT, gas boiler and battery storage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AU" altLang="de-DE" sz="1600" i="1">
              <a:latin typeface="Arial" panose="020B0604020202020204" pitchFamily="34" charset="0"/>
            </a:endParaRPr>
          </a:p>
        </p:txBody>
      </p:sp>
      <p:sp>
        <p:nvSpPr>
          <p:cNvPr id="2" name="Rectangle 48">
            <a:extLst>
              <a:ext uri="{FF2B5EF4-FFF2-40B4-BE49-F238E27FC236}">
                <a16:creationId xmlns:a16="http://schemas.microsoft.com/office/drawing/2014/main" id="{D9793F5A-7C49-42CD-BB54-DAE9A4726BA2}"/>
              </a:ext>
            </a:extLst>
          </p:cNvPr>
          <p:cNvSpPr/>
          <p:nvPr/>
        </p:nvSpPr>
        <p:spPr>
          <a:xfrm>
            <a:off x="8027988" y="1052513"/>
            <a:ext cx="1116012" cy="580548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AU"/>
          </a:p>
        </p:txBody>
      </p:sp>
      <p:sp>
        <p:nvSpPr>
          <p:cNvPr id="30725" name="Rectangle 34">
            <a:extLst>
              <a:ext uri="{FF2B5EF4-FFF2-40B4-BE49-F238E27FC236}">
                <a16:creationId xmlns:a16="http://schemas.microsoft.com/office/drawing/2014/main" id="{ABBA69D9-913F-4471-8F2D-49FDA0432A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95738" y="3213100"/>
            <a:ext cx="1008062" cy="576263"/>
          </a:xfrm>
          <a:prstGeom prst="rect">
            <a:avLst/>
          </a:prstGeom>
          <a:noFill/>
          <a:ln w="25400">
            <a:solidFill>
              <a:srgbClr val="FF9900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n-AU" altLang="de-DE" sz="1800" dirty="0">
                <a:solidFill>
                  <a:schemeClr val="bg1">
                    <a:lumMod val="65000"/>
                  </a:schemeClr>
                </a:solidFill>
              </a:rPr>
              <a:t>Heat Pump</a:t>
            </a:r>
          </a:p>
        </p:txBody>
      </p:sp>
      <p:sp>
        <p:nvSpPr>
          <p:cNvPr id="5" name="Rectangle 48">
            <a:extLst>
              <a:ext uri="{FF2B5EF4-FFF2-40B4-BE49-F238E27FC236}">
                <a16:creationId xmlns:a16="http://schemas.microsoft.com/office/drawing/2014/main" id="{3FC82D51-A375-45EC-BEB9-A51CABE1C732}"/>
              </a:ext>
            </a:extLst>
          </p:cNvPr>
          <p:cNvSpPr/>
          <p:nvPr/>
        </p:nvSpPr>
        <p:spPr>
          <a:xfrm>
            <a:off x="-1588" y="0"/>
            <a:ext cx="9144001" cy="105251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AU"/>
          </a:p>
        </p:txBody>
      </p:sp>
      <p:sp>
        <p:nvSpPr>
          <p:cNvPr id="30727" name="Rectangle 14">
            <a:extLst>
              <a:ext uri="{FF2B5EF4-FFF2-40B4-BE49-F238E27FC236}">
                <a16:creationId xmlns:a16="http://schemas.microsoft.com/office/drawing/2014/main" id="{FD576187-4586-4056-AD7F-ED6280303D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95738" y="260350"/>
            <a:ext cx="1008062" cy="576263"/>
          </a:xfrm>
          <a:prstGeom prst="rect">
            <a:avLst/>
          </a:prstGeom>
          <a:noFill/>
          <a:ln w="25400" algn="ctr">
            <a:solidFill>
              <a:srgbClr val="99CC00"/>
            </a:solidFill>
            <a:miter lim="800000"/>
            <a:headEnd/>
            <a:tailEnd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en-AU" altLang="de-DE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Air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7A5C5C5D-A958-44BC-A87E-F12ED6EE4E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64163" y="260350"/>
            <a:ext cx="1008062" cy="576263"/>
          </a:xfrm>
          <a:prstGeom prst="rect">
            <a:avLst/>
          </a:prstGeom>
          <a:noFill/>
          <a:ln w="25400" algn="ctr">
            <a:solidFill>
              <a:srgbClr val="99CC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1" hangingPunct="1">
              <a:defRPr/>
            </a:pPr>
            <a:r>
              <a:rPr lang="en-AU">
                <a:solidFill>
                  <a:schemeClr val="bg1">
                    <a:lumMod val="65000"/>
                  </a:schemeClr>
                </a:solidFill>
                <a:latin typeface="Calibri" pitchFamily="34" charset="0"/>
              </a:rPr>
              <a:t>Water</a:t>
            </a:r>
          </a:p>
        </p:txBody>
      </p:sp>
      <p:sp>
        <p:nvSpPr>
          <p:cNvPr id="59401" name="Rectangle 26"/>
          <p:cNvSpPr>
            <a:spLocks noChangeArrowheads="1"/>
          </p:cNvSpPr>
          <p:nvPr/>
        </p:nvSpPr>
        <p:spPr bwMode="auto">
          <a:xfrm>
            <a:off x="2628900" y="260350"/>
            <a:ext cx="1008063" cy="576263"/>
          </a:xfrm>
          <a:prstGeom prst="rect">
            <a:avLst/>
          </a:prstGeom>
          <a:noFill/>
          <a:ln w="25400" algn="ctr">
            <a:solidFill>
              <a:srgbClr val="99CC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AU" altLang="de-DE" sz="1800">
                <a:solidFill>
                  <a:srgbClr val="A6A6A6"/>
                </a:solidFill>
              </a:rPr>
              <a:t>Ground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A8F14F67-0BB7-417E-8282-0A874F383F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28900" y="2276475"/>
            <a:ext cx="1008063" cy="576263"/>
          </a:xfrm>
          <a:prstGeom prst="rect">
            <a:avLst/>
          </a:prstGeom>
          <a:solidFill>
            <a:schemeClr val="bg1"/>
          </a:solidFill>
          <a:ln w="25400" algn="ctr">
            <a:solidFill>
              <a:schemeClr val="accent1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1" hangingPunct="1">
              <a:defRPr/>
            </a:pPr>
            <a:r>
              <a:rPr lang="en-AU" dirty="0">
                <a:solidFill>
                  <a:schemeClr val="bg1">
                    <a:lumMod val="65000"/>
                  </a:schemeClr>
                </a:solidFill>
                <a:latin typeface="Calibri" pitchFamily="34" charset="0"/>
              </a:rPr>
              <a:t>Storage (source)</a:t>
            </a:r>
          </a:p>
        </p:txBody>
      </p:sp>
      <p:sp>
        <p:nvSpPr>
          <p:cNvPr id="59403" name="Rectangle 32"/>
          <p:cNvSpPr>
            <a:spLocks noChangeArrowheads="1"/>
          </p:cNvSpPr>
          <p:nvPr/>
        </p:nvSpPr>
        <p:spPr bwMode="auto">
          <a:xfrm>
            <a:off x="6732588" y="5011738"/>
            <a:ext cx="1008062" cy="576262"/>
          </a:xfrm>
          <a:prstGeom prst="rect">
            <a:avLst/>
          </a:prstGeom>
          <a:solidFill>
            <a:srgbClr val="4F81BD"/>
          </a:solidFill>
          <a:ln w="25400" algn="ctr">
            <a:solidFill>
              <a:schemeClr val="accent1"/>
            </a:solidFill>
            <a:miter lim="800000"/>
            <a:headEnd/>
            <a:tailEnd/>
          </a:ln>
        </p:spPr>
        <p:txBody>
          <a:bodyPr lIns="36000" rIns="36000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en-AU" altLang="de-DE" sz="1800"/>
              <a:t>Storage (sink)</a:t>
            </a:r>
          </a:p>
        </p:txBody>
      </p:sp>
      <p:sp>
        <p:nvSpPr>
          <p:cNvPr id="59404" name="Rectangle 43"/>
          <p:cNvSpPr>
            <a:spLocks noChangeArrowheads="1"/>
          </p:cNvSpPr>
          <p:nvPr/>
        </p:nvSpPr>
        <p:spPr bwMode="auto">
          <a:xfrm>
            <a:off x="8101013" y="2492375"/>
            <a:ext cx="1008062" cy="576263"/>
          </a:xfrm>
          <a:prstGeom prst="rect">
            <a:avLst/>
          </a:prstGeom>
          <a:solidFill>
            <a:srgbClr val="C0504D"/>
          </a:solidFill>
          <a:ln w="25400" algn="ctr">
            <a:solidFill>
              <a:schemeClr val="accent2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AU" altLang="de-DE" sz="1800"/>
              <a:t>Space Heat</a:t>
            </a:r>
          </a:p>
        </p:txBody>
      </p:sp>
      <p:sp>
        <p:nvSpPr>
          <p:cNvPr id="59405" name="Rectangle 44"/>
          <p:cNvSpPr>
            <a:spLocks noChangeArrowheads="1"/>
          </p:cNvSpPr>
          <p:nvPr/>
        </p:nvSpPr>
        <p:spPr bwMode="auto">
          <a:xfrm>
            <a:off x="8101013" y="3211513"/>
            <a:ext cx="1008062" cy="576262"/>
          </a:xfrm>
          <a:prstGeom prst="rect">
            <a:avLst/>
          </a:prstGeom>
          <a:solidFill>
            <a:srgbClr val="C0504D"/>
          </a:solidFill>
          <a:ln w="25400" algn="ctr">
            <a:solidFill>
              <a:schemeClr val="accent2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AU" altLang="de-DE" sz="1800"/>
              <a:t>DHW</a:t>
            </a:r>
          </a:p>
        </p:txBody>
      </p:sp>
      <p:sp>
        <p:nvSpPr>
          <p:cNvPr id="59406" name="Rectangle 45"/>
          <p:cNvSpPr>
            <a:spLocks noChangeArrowheads="1"/>
          </p:cNvSpPr>
          <p:nvPr/>
        </p:nvSpPr>
        <p:spPr bwMode="auto">
          <a:xfrm>
            <a:off x="6732588" y="260350"/>
            <a:ext cx="1008062" cy="576263"/>
          </a:xfrm>
          <a:prstGeom prst="rect">
            <a:avLst/>
          </a:prstGeom>
          <a:noFill/>
          <a:ln w="25400" algn="ctr">
            <a:solidFill>
              <a:srgbClr val="99CC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AU" altLang="de-DE" sz="1800">
                <a:solidFill>
                  <a:srgbClr val="A6A6A6"/>
                </a:solidFill>
              </a:rPr>
              <a:t>Waste Heat</a:t>
            </a:r>
          </a:p>
        </p:txBody>
      </p:sp>
      <p:sp>
        <p:nvSpPr>
          <p:cNvPr id="59407" name="Rectangle 46"/>
          <p:cNvSpPr>
            <a:spLocks noChangeArrowheads="1"/>
          </p:cNvSpPr>
          <p:nvPr/>
        </p:nvSpPr>
        <p:spPr bwMode="auto">
          <a:xfrm>
            <a:off x="1260475" y="260350"/>
            <a:ext cx="1009650" cy="576263"/>
          </a:xfrm>
          <a:prstGeom prst="rect">
            <a:avLst/>
          </a:prstGeom>
          <a:solidFill>
            <a:srgbClr val="99CC00"/>
          </a:solidFill>
          <a:ln w="25400" algn="ctr">
            <a:solidFill>
              <a:srgbClr val="99CC00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AU" altLang="de-DE" sz="1800"/>
              <a:t>Sun</a:t>
            </a:r>
          </a:p>
        </p:txBody>
      </p:sp>
      <p:sp>
        <p:nvSpPr>
          <p:cNvPr id="59408" name="Rectangle 47"/>
          <p:cNvSpPr>
            <a:spLocks noChangeArrowheads="1"/>
          </p:cNvSpPr>
          <p:nvPr/>
        </p:nvSpPr>
        <p:spPr bwMode="auto">
          <a:xfrm>
            <a:off x="5364163" y="4148138"/>
            <a:ext cx="1008062" cy="576262"/>
          </a:xfrm>
          <a:prstGeom prst="rect">
            <a:avLst/>
          </a:prstGeom>
          <a:solidFill>
            <a:srgbClr val="FF9900"/>
          </a:solidFill>
          <a:ln w="25400" algn="ctr">
            <a:solidFill>
              <a:srgbClr val="FF9900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AU" altLang="de-DE" sz="1800"/>
              <a:t>Gas boiler</a:t>
            </a:r>
          </a:p>
        </p:txBody>
      </p:sp>
      <p:cxnSp>
        <p:nvCxnSpPr>
          <p:cNvPr id="59409" name="Straight Connector 53"/>
          <p:cNvCxnSpPr>
            <a:cxnSpLocks noChangeShapeType="1"/>
          </p:cNvCxnSpPr>
          <p:nvPr/>
        </p:nvCxnSpPr>
        <p:spPr bwMode="auto">
          <a:xfrm rot="5400000" flipH="1" flipV="1">
            <a:off x="4599782" y="3428206"/>
            <a:ext cx="6858000" cy="1587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" name="Rectangle 43">
            <a:extLst>
              <a:ext uri="{FF2B5EF4-FFF2-40B4-BE49-F238E27FC236}">
                <a16:creationId xmlns:a16="http://schemas.microsoft.com/office/drawing/2014/main" id="{C31F0F46-F9BC-4105-A0EB-0B76B3576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01013" y="3932238"/>
            <a:ext cx="1008062" cy="576262"/>
          </a:xfrm>
          <a:prstGeom prst="rect">
            <a:avLst/>
          </a:prstGeom>
          <a:noFill/>
          <a:ln w="25400" algn="ctr">
            <a:solidFill>
              <a:schemeClr val="accent2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1" hangingPunct="1">
              <a:defRPr/>
            </a:pPr>
            <a:r>
              <a:rPr lang="en-AU">
                <a:solidFill>
                  <a:schemeClr val="bg1">
                    <a:lumMod val="65000"/>
                  </a:schemeClr>
                </a:solidFill>
                <a:latin typeface="Calibri" pitchFamily="34" charset="0"/>
              </a:rPr>
              <a:t>Cold</a:t>
            </a:r>
          </a:p>
        </p:txBody>
      </p:sp>
      <p:cxnSp>
        <p:nvCxnSpPr>
          <p:cNvPr id="59411" name="Straight Connector 55"/>
          <p:cNvCxnSpPr>
            <a:cxnSpLocks noChangeShapeType="1"/>
          </p:cNvCxnSpPr>
          <p:nvPr/>
        </p:nvCxnSpPr>
        <p:spPr bwMode="auto">
          <a:xfrm>
            <a:off x="0" y="1052513"/>
            <a:ext cx="91440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59412" name="Rectangle 14"/>
          <p:cNvSpPr>
            <a:spLocks noChangeArrowheads="1"/>
          </p:cNvSpPr>
          <p:nvPr/>
        </p:nvSpPr>
        <p:spPr bwMode="auto">
          <a:xfrm>
            <a:off x="34925" y="4148138"/>
            <a:ext cx="1008063" cy="576262"/>
          </a:xfrm>
          <a:prstGeom prst="rect">
            <a:avLst/>
          </a:prstGeom>
          <a:solidFill>
            <a:srgbClr val="808080"/>
          </a:solidFill>
          <a:ln w="25400" algn="ctr">
            <a:solidFill>
              <a:srgbClr val="808080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AU" altLang="de-DE" sz="1800"/>
              <a:t>Gas</a:t>
            </a:r>
          </a:p>
        </p:txBody>
      </p:sp>
      <p:cxnSp>
        <p:nvCxnSpPr>
          <p:cNvPr id="59413" name="Straight Connector 52"/>
          <p:cNvCxnSpPr>
            <a:cxnSpLocks noChangeShapeType="1"/>
          </p:cNvCxnSpPr>
          <p:nvPr/>
        </p:nvCxnSpPr>
        <p:spPr bwMode="auto">
          <a:xfrm rot="5400000" flipH="1" flipV="1">
            <a:off x="-2312193" y="3428206"/>
            <a:ext cx="6858000" cy="1587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9414" name="Rectangle 34"/>
          <p:cNvSpPr>
            <a:spLocks noChangeArrowheads="1"/>
          </p:cNvSpPr>
          <p:nvPr/>
        </p:nvSpPr>
        <p:spPr bwMode="auto">
          <a:xfrm>
            <a:off x="6732588" y="5013325"/>
            <a:ext cx="287337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AU" altLang="de-DE" sz="1800"/>
          </a:p>
        </p:txBody>
      </p:sp>
      <p:sp>
        <p:nvSpPr>
          <p:cNvPr id="59415" name="Rectangle 34"/>
          <p:cNvSpPr>
            <a:spLocks noChangeArrowheads="1"/>
          </p:cNvSpPr>
          <p:nvPr/>
        </p:nvSpPr>
        <p:spPr bwMode="auto">
          <a:xfrm>
            <a:off x="6732588" y="5302250"/>
            <a:ext cx="287337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AU" altLang="de-DE" sz="1800"/>
          </a:p>
        </p:txBody>
      </p:sp>
      <p:sp>
        <p:nvSpPr>
          <p:cNvPr id="59416" name="Rectangle 28"/>
          <p:cNvSpPr>
            <a:spLocks noChangeArrowheads="1"/>
          </p:cNvSpPr>
          <p:nvPr/>
        </p:nvSpPr>
        <p:spPr bwMode="auto">
          <a:xfrm>
            <a:off x="5364163" y="1341438"/>
            <a:ext cx="1008062" cy="576262"/>
          </a:xfrm>
          <a:prstGeom prst="rect">
            <a:avLst/>
          </a:prstGeom>
          <a:solidFill>
            <a:srgbClr val="00B0F0"/>
          </a:solidFill>
          <a:ln w="25400" algn="ctr">
            <a:solidFill>
              <a:srgbClr val="00B0F0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AU" altLang="de-DE" sz="1800"/>
              <a:t>Battery Storage</a:t>
            </a:r>
          </a:p>
        </p:txBody>
      </p:sp>
      <p:sp>
        <p:nvSpPr>
          <p:cNvPr id="59417" name="Rectangle 14"/>
          <p:cNvSpPr>
            <a:spLocks noChangeArrowheads="1"/>
          </p:cNvSpPr>
          <p:nvPr/>
        </p:nvSpPr>
        <p:spPr bwMode="auto">
          <a:xfrm>
            <a:off x="8081963" y="1771650"/>
            <a:ext cx="1008062" cy="576263"/>
          </a:xfrm>
          <a:prstGeom prst="rect">
            <a:avLst/>
          </a:prstGeom>
          <a:solidFill>
            <a:srgbClr val="808080"/>
          </a:solidFill>
          <a:ln w="25400" algn="ctr">
            <a:solidFill>
              <a:srgbClr val="808080"/>
            </a:solidFill>
            <a:miter lim="800000"/>
            <a:headEnd/>
            <a:tailEnd/>
          </a:ln>
        </p:spPr>
        <p:txBody>
          <a:bodyPr lIns="36000" rIns="36000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AU" altLang="de-DE" sz="1800"/>
              <a:t>Electrical Load</a:t>
            </a:r>
          </a:p>
        </p:txBody>
      </p:sp>
      <p:sp>
        <p:nvSpPr>
          <p:cNvPr id="59418" name="Rectangle 14"/>
          <p:cNvSpPr>
            <a:spLocks noChangeArrowheads="1"/>
          </p:cNvSpPr>
          <p:nvPr/>
        </p:nvSpPr>
        <p:spPr bwMode="auto">
          <a:xfrm>
            <a:off x="34925" y="3213100"/>
            <a:ext cx="1008063" cy="576263"/>
          </a:xfrm>
          <a:prstGeom prst="rect">
            <a:avLst/>
          </a:prstGeom>
          <a:solidFill>
            <a:srgbClr val="808080"/>
          </a:solidFill>
          <a:ln w="25400" algn="ctr">
            <a:solidFill>
              <a:srgbClr val="808080"/>
            </a:solidFill>
            <a:miter lim="800000"/>
            <a:headEnd/>
            <a:tailEnd/>
          </a:ln>
        </p:spPr>
        <p:txBody>
          <a:bodyPr lIns="36000" rIns="36000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de-DE" sz="1800"/>
              <a:t>Electricity</a:t>
            </a:r>
          </a:p>
          <a:p>
            <a:pPr algn="ctr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de-DE" sz="1800"/>
              <a:t>(Grid)</a:t>
            </a:r>
          </a:p>
        </p:txBody>
      </p:sp>
      <p:cxnSp>
        <p:nvCxnSpPr>
          <p:cNvPr id="59419" name="AutoShape 21"/>
          <p:cNvCxnSpPr>
            <a:cxnSpLocks noChangeShapeType="1"/>
          </p:cNvCxnSpPr>
          <p:nvPr/>
        </p:nvCxnSpPr>
        <p:spPr bwMode="auto">
          <a:xfrm rot="16200000" flipH="1">
            <a:off x="2483644" y="1197769"/>
            <a:ext cx="3529013" cy="4968875"/>
          </a:xfrm>
          <a:prstGeom prst="bentConnector2">
            <a:avLst/>
          </a:prstGeom>
          <a:noFill/>
          <a:ln w="38100">
            <a:solidFill>
              <a:schemeClr val="tx1"/>
            </a:solidFill>
            <a:prstDash val="dash"/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9420" name="AutoShape 23"/>
          <p:cNvCxnSpPr>
            <a:cxnSpLocks noChangeShapeType="1"/>
            <a:stCxn id="59408" idx="2"/>
          </p:cNvCxnSpPr>
          <p:nvPr/>
        </p:nvCxnSpPr>
        <p:spPr bwMode="auto">
          <a:xfrm rot="16200000" flipH="1">
            <a:off x="6084094" y="4509294"/>
            <a:ext cx="433388" cy="863600"/>
          </a:xfrm>
          <a:prstGeom prst="bentConnector2">
            <a:avLst/>
          </a:prstGeom>
          <a:noFill/>
          <a:ln w="381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9421" name="Line 48"/>
          <p:cNvSpPr>
            <a:spLocks noChangeShapeType="1"/>
          </p:cNvSpPr>
          <p:nvPr/>
        </p:nvSpPr>
        <p:spPr bwMode="auto">
          <a:xfrm>
            <a:off x="2268538" y="1628775"/>
            <a:ext cx="3095625" cy="0"/>
          </a:xfrm>
          <a:prstGeom prst="line">
            <a:avLst/>
          </a:prstGeom>
          <a:noFill/>
          <a:ln w="9525">
            <a:solidFill>
              <a:srgbClr val="00B0F0"/>
            </a:solidFill>
            <a:prstDash val="sys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cxnSp>
        <p:nvCxnSpPr>
          <p:cNvPr id="49" name="Verbinder: gewinkelt 48">
            <a:extLst>
              <a:ext uri="{FF2B5EF4-FFF2-40B4-BE49-F238E27FC236}">
                <a16:creationId xmlns:a16="http://schemas.microsoft.com/office/drawing/2014/main" id="{32D6C750-928A-4534-BF0A-E6EB37547D7E}"/>
              </a:ext>
            </a:extLst>
          </p:cNvPr>
          <p:cNvCxnSpPr>
            <a:cxnSpLocks/>
          </p:cNvCxnSpPr>
          <p:nvPr/>
        </p:nvCxnSpPr>
        <p:spPr>
          <a:xfrm>
            <a:off x="6372225" y="1630363"/>
            <a:ext cx="1709738" cy="430212"/>
          </a:xfrm>
          <a:prstGeom prst="bentConnector3">
            <a:avLst/>
          </a:prstGeom>
          <a:ln>
            <a:solidFill>
              <a:srgbClr val="00B0F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423" name="AutoShape 23"/>
          <p:cNvCxnSpPr>
            <a:cxnSpLocks noChangeShapeType="1"/>
          </p:cNvCxnSpPr>
          <p:nvPr/>
        </p:nvCxnSpPr>
        <p:spPr bwMode="auto">
          <a:xfrm rot="5400000">
            <a:off x="574676" y="2374900"/>
            <a:ext cx="1389062" cy="433387"/>
          </a:xfrm>
          <a:prstGeom prst="bentConnector3">
            <a:avLst>
              <a:gd name="adj1" fmla="val 100144"/>
            </a:avLst>
          </a:prstGeom>
          <a:noFill/>
          <a:ln w="9525">
            <a:solidFill>
              <a:srgbClr val="00B0F0"/>
            </a:solidFill>
            <a:prstDash val="sys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9424" name="AutoShape 26"/>
          <p:cNvCxnSpPr>
            <a:cxnSpLocks noChangeShapeType="1"/>
          </p:cNvCxnSpPr>
          <p:nvPr/>
        </p:nvCxnSpPr>
        <p:spPr bwMode="auto">
          <a:xfrm flipV="1">
            <a:off x="7740650" y="3502025"/>
            <a:ext cx="360363" cy="1800225"/>
          </a:xfrm>
          <a:prstGeom prst="bentConnector3">
            <a:avLst>
              <a:gd name="adj1" fmla="val 49778"/>
            </a:avLst>
          </a:prstGeom>
          <a:noFill/>
          <a:ln w="381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9425" name="AutoShape 26"/>
          <p:cNvCxnSpPr>
            <a:cxnSpLocks noChangeShapeType="1"/>
          </p:cNvCxnSpPr>
          <p:nvPr/>
        </p:nvCxnSpPr>
        <p:spPr bwMode="auto">
          <a:xfrm flipV="1">
            <a:off x="7732713" y="2925763"/>
            <a:ext cx="360362" cy="2376487"/>
          </a:xfrm>
          <a:prstGeom prst="bentConnector3">
            <a:avLst>
              <a:gd name="adj1" fmla="val 49778"/>
            </a:avLst>
          </a:prstGeom>
          <a:noFill/>
          <a:ln w="381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9426" name="Rectangle 27"/>
          <p:cNvSpPr>
            <a:spLocks noChangeArrowheads="1"/>
          </p:cNvSpPr>
          <p:nvPr/>
        </p:nvSpPr>
        <p:spPr bwMode="auto">
          <a:xfrm>
            <a:off x="1258888" y="1341438"/>
            <a:ext cx="1009650" cy="576262"/>
          </a:xfrm>
          <a:prstGeom prst="rect">
            <a:avLst/>
          </a:prstGeom>
          <a:solidFill>
            <a:srgbClr val="FF9900"/>
          </a:solidFill>
          <a:ln w="25400">
            <a:solidFill>
              <a:srgbClr val="FF9900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AU" altLang="de-DE" sz="1800"/>
              <a:t>PVT</a:t>
            </a:r>
          </a:p>
        </p:txBody>
      </p:sp>
      <p:cxnSp>
        <p:nvCxnSpPr>
          <p:cNvPr id="59427" name="AutoShape 24"/>
          <p:cNvCxnSpPr>
            <a:cxnSpLocks noChangeShapeType="1"/>
          </p:cNvCxnSpPr>
          <p:nvPr/>
        </p:nvCxnSpPr>
        <p:spPr bwMode="auto">
          <a:xfrm flipH="1">
            <a:off x="1763713" y="836613"/>
            <a:ext cx="1587" cy="5048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9428" name="AutoShape 25"/>
          <p:cNvCxnSpPr>
            <a:cxnSpLocks noChangeShapeType="1"/>
            <a:endCxn id="59408" idx="1"/>
          </p:cNvCxnSpPr>
          <p:nvPr/>
        </p:nvCxnSpPr>
        <p:spPr bwMode="auto">
          <a:xfrm flipV="1">
            <a:off x="1068388" y="4437063"/>
            <a:ext cx="4295775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59429" name="Text Box 46"/>
          <p:cNvSpPr txBox="1">
            <a:spLocks noChangeArrowheads="1"/>
          </p:cNvSpPr>
          <p:nvPr/>
        </p:nvSpPr>
        <p:spPr bwMode="auto">
          <a:xfrm>
            <a:off x="5292725" y="5557838"/>
            <a:ext cx="1368425" cy="12922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10000"/>
              </a:spcBef>
              <a:buFontTx/>
              <a:buNone/>
            </a:pPr>
            <a:r>
              <a:rPr lang="en-AU" altLang="de-DE" sz="1200">
                <a:latin typeface="Arial" panose="020B0604020202020204" pitchFamily="34" charset="0"/>
              </a:rPr>
              <a:t>Electrical Energy</a:t>
            </a:r>
          </a:p>
          <a:p>
            <a:pPr eaLnBrk="1" hangingPunct="1">
              <a:spcBef>
                <a:spcPct val="10000"/>
              </a:spcBef>
              <a:buFontTx/>
              <a:buNone/>
            </a:pPr>
            <a:r>
              <a:rPr lang="en-AU" altLang="de-DE" sz="1200">
                <a:latin typeface="Arial" panose="020B0604020202020204" pitchFamily="34" charset="0"/>
              </a:rPr>
              <a:t>Driving Energy</a:t>
            </a:r>
          </a:p>
          <a:p>
            <a:pPr eaLnBrk="1" hangingPunct="1">
              <a:spcBef>
                <a:spcPct val="10000"/>
              </a:spcBef>
              <a:buFontTx/>
              <a:buNone/>
            </a:pPr>
            <a:r>
              <a:rPr lang="en-AU" altLang="de-DE" sz="1200">
                <a:latin typeface="Arial" panose="020B0604020202020204" pitchFamily="34" charset="0"/>
              </a:rPr>
              <a:t>Water</a:t>
            </a:r>
          </a:p>
          <a:p>
            <a:pPr eaLnBrk="1" hangingPunct="1">
              <a:spcBef>
                <a:spcPct val="10000"/>
              </a:spcBef>
              <a:buFontTx/>
              <a:buNone/>
            </a:pPr>
            <a:r>
              <a:rPr lang="en-AU" altLang="de-DE" sz="1200">
                <a:latin typeface="Arial" panose="020B0604020202020204" pitchFamily="34" charset="0"/>
              </a:rPr>
              <a:t>Brine</a:t>
            </a:r>
          </a:p>
          <a:p>
            <a:pPr eaLnBrk="1" hangingPunct="1">
              <a:spcBef>
                <a:spcPct val="10000"/>
              </a:spcBef>
              <a:buFontTx/>
              <a:buNone/>
            </a:pPr>
            <a:r>
              <a:rPr lang="en-AU" altLang="de-DE" sz="1200">
                <a:latin typeface="Arial" panose="020B0604020202020204" pitchFamily="34" charset="0"/>
              </a:rPr>
              <a:t>Refrigerant</a:t>
            </a:r>
          </a:p>
          <a:p>
            <a:pPr eaLnBrk="1" hangingPunct="1">
              <a:spcBef>
                <a:spcPct val="10000"/>
              </a:spcBef>
              <a:buFontTx/>
              <a:buNone/>
            </a:pPr>
            <a:r>
              <a:rPr lang="en-AU" altLang="de-DE" sz="1200">
                <a:latin typeface="Arial" panose="020B0604020202020204" pitchFamily="34" charset="0"/>
              </a:rPr>
              <a:t>Air</a:t>
            </a:r>
          </a:p>
        </p:txBody>
      </p:sp>
      <p:sp>
        <p:nvSpPr>
          <p:cNvPr id="59430" name="Line 48"/>
          <p:cNvSpPr>
            <a:spLocks noChangeShapeType="1"/>
          </p:cNvSpPr>
          <p:nvPr/>
        </p:nvSpPr>
        <p:spPr bwMode="auto">
          <a:xfrm>
            <a:off x="4572000" y="5895975"/>
            <a:ext cx="66675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9431" name="Line 49"/>
          <p:cNvSpPr>
            <a:spLocks noChangeShapeType="1"/>
          </p:cNvSpPr>
          <p:nvPr/>
        </p:nvSpPr>
        <p:spPr bwMode="auto">
          <a:xfrm>
            <a:off x="4572000" y="6099175"/>
            <a:ext cx="666750" cy="15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9432" name="Line 50"/>
          <p:cNvSpPr>
            <a:spLocks noChangeShapeType="1"/>
          </p:cNvSpPr>
          <p:nvPr/>
        </p:nvSpPr>
        <p:spPr bwMode="auto">
          <a:xfrm>
            <a:off x="4572000" y="6300788"/>
            <a:ext cx="666750" cy="1587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9433" name="Line 51"/>
          <p:cNvSpPr>
            <a:spLocks noChangeShapeType="1"/>
          </p:cNvSpPr>
          <p:nvPr/>
        </p:nvSpPr>
        <p:spPr bwMode="auto">
          <a:xfrm>
            <a:off x="4572000" y="6500813"/>
            <a:ext cx="666750" cy="1587"/>
          </a:xfrm>
          <a:prstGeom prst="line">
            <a:avLst/>
          </a:prstGeom>
          <a:noFill/>
          <a:ln w="38100">
            <a:solidFill>
              <a:srgbClr val="808080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9434" name="Line 48"/>
          <p:cNvSpPr>
            <a:spLocks noChangeShapeType="1"/>
          </p:cNvSpPr>
          <p:nvPr/>
        </p:nvSpPr>
        <p:spPr bwMode="auto">
          <a:xfrm>
            <a:off x="4572000" y="5691188"/>
            <a:ext cx="666750" cy="1587"/>
          </a:xfrm>
          <a:prstGeom prst="line">
            <a:avLst/>
          </a:prstGeom>
          <a:noFill/>
          <a:ln w="9525">
            <a:solidFill>
              <a:srgbClr val="00B0F0"/>
            </a:solidFill>
            <a:prstDash val="sys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9435" name="Line 51"/>
          <p:cNvSpPr>
            <a:spLocks noChangeShapeType="1"/>
          </p:cNvSpPr>
          <p:nvPr/>
        </p:nvSpPr>
        <p:spPr bwMode="auto">
          <a:xfrm>
            <a:off x="4572000" y="6697663"/>
            <a:ext cx="666750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8">
            <a:extLst>
              <a:ext uri="{FF2B5EF4-FFF2-40B4-BE49-F238E27FC236}">
                <a16:creationId xmlns:a16="http://schemas.microsoft.com/office/drawing/2014/main" id="{1D8570AC-2EAA-41EB-A2F2-FFC15CDAE182}"/>
              </a:ext>
            </a:extLst>
          </p:cNvPr>
          <p:cNvSpPr/>
          <p:nvPr/>
        </p:nvSpPr>
        <p:spPr>
          <a:xfrm>
            <a:off x="0" y="1052513"/>
            <a:ext cx="1116013" cy="580548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AU"/>
          </a:p>
        </p:txBody>
      </p:sp>
      <p:sp>
        <p:nvSpPr>
          <p:cNvPr id="61443" name="Text Box 45"/>
          <p:cNvSpPr txBox="1">
            <a:spLocks noChangeArrowheads="1"/>
          </p:cNvSpPr>
          <p:nvPr/>
        </p:nvSpPr>
        <p:spPr bwMode="auto">
          <a:xfrm>
            <a:off x="1116013" y="5942013"/>
            <a:ext cx="2952750" cy="915987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de-DE" sz="1600" i="1">
                <a:latin typeface="Arial" panose="020B0604020202020204" pitchFamily="34" charset="0"/>
              </a:rPr>
              <a:t>Air conditioning system with PVT, electrical heating rod for DHW and battery storage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AU" altLang="de-DE" sz="1600" i="1">
              <a:latin typeface="Arial" panose="020B0604020202020204" pitchFamily="34" charset="0"/>
            </a:endParaRPr>
          </a:p>
        </p:txBody>
      </p:sp>
      <p:sp>
        <p:nvSpPr>
          <p:cNvPr id="2" name="Rectangle 48">
            <a:extLst>
              <a:ext uri="{FF2B5EF4-FFF2-40B4-BE49-F238E27FC236}">
                <a16:creationId xmlns:a16="http://schemas.microsoft.com/office/drawing/2014/main" id="{D9793F5A-7C49-42CD-BB54-DAE9A4726BA2}"/>
              </a:ext>
            </a:extLst>
          </p:cNvPr>
          <p:cNvSpPr/>
          <p:nvPr/>
        </p:nvSpPr>
        <p:spPr>
          <a:xfrm>
            <a:off x="8027988" y="1052513"/>
            <a:ext cx="1116012" cy="580548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AU"/>
          </a:p>
        </p:txBody>
      </p:sp>
      <p:sp>
        <p:nvSpPr>
          <p:cNvPr id="61445" name="Rectangle 34"/>
          <p:cNvSpPr>
            <a:spLocks noChangeArrowheads="1"/>
          </p:cNvSpPr>
          <p:nvPr/>
        </p:nvSpPr>
        <p:spPr bwMode="auto">
          <a:xfrm>
            <a:off x="3995738" y="3213100"/>
            <a:ext cx="1008062" cy="576263"/>
          </a:xfrm>
          <a:prstGeom prst="rect">
            <a:avLst/>
          </a:prstGeom>
          <a:solidFill>
            <a:srgbClr val="FF9900"/>
          </a:solidFill>
          <a:ln w="25400">
            <a:solidFill>
              <a:srgbClr val="FF9900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AU" altLang="de-DE" sz="1800"/>
              <a:t>Air Cond.</a:t>
            </a:r>
          </a:p>
        </p:txBody>
      </p:sp>
      <p:sp>
        <p:nvSpPr>
          <p:cNvPr id="5" name="Rectangle 48">
            <a:extLst>
              <a:ext uri="{FF2B5EF4-FFF2-40B4-BE49-F238E27FC236}">
                <a16:creationId xmlns:a16="http://schemas.microsoft.com/office/drawing/2014/main" id="{3FC82D51-A375-45EC-BEB9-A51CABE1C732}"/>
              </a:ext>
            </a:extLst>
          </p:cNvPr>
          <p:cNvSpPr/>
          <p:nvPr/>
        </p:nvSpPr>
        <p:spPr>
          <a:xfrm>
            <a:off x="-1588" y="0"/>
            <a:ext cx="9144001" cy="105251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AU"/>
          </a:p>
        </p:txBody>
      </p:sp>
      <p:sp>
        <p:nvSpPr>
          <p:cNvPr id="61447" name="Rectangle 14"/>
          <p:cNvSpPr>
            <a:spLocks noChangeArrowheads="1"/>
          </p:cNvSpPr>
          <p:nvPr/>
        </p:nvSpPr>
        <p:spPr bwMode="auto">
          <a:xfrm>
            <a:off x="3995738" y="260350"/>
            <a:ext cx="1008062" cy="576263"/>
          </a:xfrm>
          <a:prstGeom prst="rect">
            <a:avLst/>
          </a:prstGeom>
          <a:solidFill>
            <a:srgbClr val="99CC00"/>
          </a:solidFill>
          <a:ln w="25400" algn="ctr">
            <a:solidFill>
              <a:srgbClr val="99CC00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AU" altLang="de-DE" sz="1800"/>
              <a:t>Air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7A5C5C5D-A958-44BC-A87E-F12ED6EE4E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64163" y="260350"/>
            <a:ext cx="1008062" cy="576263"/>
          </a:xfrm>
          <a:prstGeom prst="rect">
            <a:avLst/>
          </a:prstGeom>
          <a:noFill/>
          <a:ln w="25400" algn="ctr">
            <a:solidFill>
              <a:srgbClr val="99CC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1" hangingPunct="1">
              <a:defRPr/>
            </a:pPr>
            <a:r>
              <a:rPr lang="en-AU">
                <a:solidFill>
                  <a:schemeClr val="bg1">
                    <a:lumMod val="65000"/>
                  </a:schemeClr>
                </a:solidFill>
                <a:latin typeface="Calibri" pitchFamily="34" charset="0"/>
              </a:rPr>
              <a:t>Water</a:t>
            </a:r>
          </a:p>
        </p:txBody>
      </p:sp>
      <p:sp>
        <p:nvSpPr>
          <p:cNvPr id="61449" name="Rectangle 26"/>
          <p:cNvSpPr>
            <a:spLocks noChangeArrowheads="1"/>
          </p:cNvSpPr>
          <p:nvPr/>
        </p:nvSpPr>
        <p:spPr bwMode="auto">
          <a:xfrm>
            <a:off x="2628900" y="260350"/>
            <a:ext cx="1008063" cy="576263"/>
          </a:xfrm>
          <a:prstGeom prst="rect">
            <a:avLst/>
          </a:prstGeom>
          <a:noFill/>
          <a:ln w="25400" algn="ctr">
            <a:solidFill>
              <a:srgbClr val="99CC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AU" altLang="de-DE" sz="1800">
                <a:solidFill>
                  <a:srgbClr val="A6A6A6"/>
                </a:solidFill>
              </a:rPr>
              <a:t>Ground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A8F14F67-0BB7-417E-8282-0A874F383F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28900" y="2276475"/>
            <a:ext cx="1008063" cy="576263"/>
          </a:xfrm>
          <a:prstGeom prst="rect">
            <a:avLst/>
          </a:prstGeom>
          <a:solidFill>
            <a:schemeClr val="bg1"/>
          </a:solidFill>
          <a:ln w="25400" algn="ctr">
            <a:solidFill>
              <a:schemeClr val="accent1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1" hangingPunct="1">
              <a:defRPr/>
            </a:pPr>
            <a:r>
              <a:rPr lang="en-AU" dirty="0">
                <a:solidFill>
                  <a:schemeClr val="bg1">
                    <a:lumMod val="65000"/>
                  </a:schemeClr>
                </a:solidFill>
                <a:latin typeface="Calibri" pitchFamily="34" charset="0"/>
              </a:rPr>
              <a:t>Storage (source)</a:t>
            </a:r>
          </a:p>
        </p:txBody>
      </p:sp>
      <p:sp>
        <p:nvSpPr>
          <p:cNvPr id="61451" name="Rectangle 32"/>
          <p:cNvSpPr>
            <a:spLocks noChangeArrowheads="1"/>
          </p:cNvSpPr>
          <p:nvPr/>
        </p:nvSpPr>
        <p:spPr bwMode="auto">
          <a:xfrm>
            <a:off x="6732588" y="5011738"/>
            <a:ext cx="1008062" cy="576262"/>
          </a:xfrm>
          <a:prstGeom prst="rect">
            <a:avLst/>
          </a:prstGeom>
          <a:solidFill>
            <a:srgbClr val="4F81BD"/>
          </a:solidFill>
          <a:ln w="25400" algn="ctr">
            <a:solidFill>
              <a:schemeClr val="accent1"/>
            </a:solidFill>
            <a:miter lim="800000"/>
            <a:headEnd/>
            <a:tailEnd/>
          </a:ln>
        </p:spPr>
        <p:txBody>
          <a:bodyPr lIns="36000" rIns="36000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en-AU" altLang="de-DE" sz="1800"/>
              <a:t>Storage (sink)</a:t>
            </a:r>
          </a:p>
        </p:txBody>
      </p:sp>
      <p:sp>
        <p:nvSpPr>
          <p:cNvPr id="61452" name="Rectangle 43"/>
          <p:cNvSpPr>
            <a:spLocks noChangeArrowheads="1"/>
          </p:cNvSpPr>
          <p:nvPr/>
        </p:nvSpPr>
        <p:spPr bwMode="auto">
          <a:xfrm>
            <a:off x="8101013" y="2492375"/>
            <a:ext cx="1008062" cy="576263"/>
          </a:xfrm>
          <a:prstGeom prst="rect">
            <a:avLst/>
          </a:prstGeom>
          <a:solidFill>
            <a:srgbClr val="C0504D"/>
          </a:solidFill>
          <a:ln w="25400" algn="ctr">
            <a:solidFill>
              <a:schemeClr val="accent2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AU" altLang="de-DE" sz="1800"/>
              <a:t>Space Heat</a:t>
            </a:r>
          </a:p>
        </p:txBody>
      </p:sp>
      <p:sp>
        <p:nvSpPr>
          <p:cNvPr id="61453" name="Rectangle 44"/>
          <p:cNvSpPr>
            <a:spLocks noChangeArrowheads="1"/>
          </p:cNvSpPr>
          <p:nvPr/>
        </p:nvSpPr>
        <p:spPr bwMode="auto">
          <a:xfrm>
            <a:off x="8101013" y="3211513"/>
            <a:ext cx="1008062" cy="576262"/>
          </a:xfrm>
          <a:prstGeom prst="rect">
            <a:avLst/>
          </a:prstGeom>
          <a:solidFill>
            <a:srgbClr val="C0504D"/>
          </a:solidFill>
          <a:ln w="25400" algn="ctr">
            <a:solidFill>
              <a:schemeClr val="accent2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AU" altLang="de-DE" sz="1800"/>
              <a:t>DHW</a:t>
            </a:r>
          </a:p>
        </p:txBody>
      </p:sp>
      <p:sp>
        <p:nvSpPr>
          <p:cNvPr id="61454" name="Rectangle 45"/>
          <p:cNvSpPr>
            <a:spLocks noChangeArrowheads="1"/>
          </p:cNvSpPr>
          <p:nvPr/>
        </p:nvSpPr>
        <p:spPr bwMode="auto">
          <a:xfrm>
            <a:off x="6732588" y="260350"/>
            <a:ext cx="1008062" cy="576263"/>
          </a:xfrm>
          <a:prstGeom prst="rect">
            <a:avLst/>
          </a:prstGeom>
          <a:noFill/>
          <a:ln w="25400" algn="ctr">
            <a:solidFill>
              <a:srgbClr val="99CC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AU" altLang="de-DE" sz="1800">
                <a:solidFill>
                  <a:srgbClr val="A6A6A6"/>
                </a:solidFill>
              </a:rPr>
              <a:t>Waste Heat</a:t>
            </a:r>
          </a:p>
        </p:txBody>
      </p:sp>
      <p:sp>
        <p:nvSpPr>
          <p:cNvPr id="61455" name="Rectangle 46"/>
          <p:cNvSpPr>
            <a:spLocks noChangeArrowheads="1"/>
          </p:cNvSpPr>
          <p:nvPr/>
        </p:nvSpPr>
        <p:spPr bwMode="auto">
          <a:xfrm>
            <a:off x="1260475" y="260350"/>
            <a:ext cx="1009650" cy="576263"/>
          </a:xfrm>
          <a:prstGeom prst="rect">
            <a:avLst/>
          </a:prstGeom>
          <a:solidFill>
            <a:srgbClr val="99CC00"/>
          </a:solidFill>
          <a:ln w="25400" algn="ctr">
            <a:solidFill>
              <a:srgbClr val="99CC00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AU" altLang="de-DE" sz="1800"/>
              <a:t>Sun</a:t>
            </a:r>
          </a:p>
        </p:txBody>
      </p:sp>
      <p:sp>
        <p:nvSpPr>
          <p:cNvPr id="61456" name="Rectangle 47"/>
          <p:cNvSpPr>
            <a:spLocks noChangeArrowheads="1"/>
          </p:cNvSpPr>
          <p:nvPr/>
        </p:nvSpPr>
        <p:spPr bwMode="auto">
          <a:xfrm>
            <a:off x="5364163" y="4148138"/>
            <a:ext cx="1008062" cy="576262"/>
          </a:xfrm>
          <a:prstGeom prst="rect">
            <a:avLst/>
          </a:prstGeom>
          <a:solidFill>
            <a:srgbClr val="FF9900"/>
          </a:solidFill>
          <a:ln w="25400" algn="ctr">
            <a:solidFill>
              <a:srgbClr val="FF9900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AU" altLang="de-DE" sz="1800"/>
              <a:t>Heating rod</a:t>
            </a:r>
          </a:p>
        </p:txBody>
      </p:sp>
      <p:cxnSp>
        <p:nvCxnSpPr>
          <p:cNvPr id="61457" name="Straight Connector 53"/>
          <p:cNvCxnSpPr>
            <a:cxnSpLocks noChangeShapeType="1"/>
          </p:cNvCxnSpPr>
          <p:nvPr/>
        </p:nvCxnSpPr>
        <p:spPr bwMode="auto">
          <a:xfrm rot="5400000" flipH="1" flipV="1">
            <a:off x="4599782" y="3428206"/>
            <a:ext cx="6858000" cy="1587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" name="Rectangle 43">
            <a:extLst>
              <a:ext uri="{FF2B5EF4-FFF2-40B4-BE49-F238E27FC236}">
                <a16:creationId xmlns:a16="http://schemas.microsoft.com/office/drawing/2014/main" id="{C31F0F46-F9BC-4105-A0EB-0B76B3576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01013" y="3932238"/>
            <a:ext cx="1008062" cy="576262"/>
          </a:xfrm>
          <a:prstGeom prst="rect">
            <a:avLst/>
          </a:prstGeom>
          <a:noFill/>
          <a:ln w="25400" algn="ctr">
            <a:solidFill>
              <a:schemeClr val="accent2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1" hangingPunct="1">
              <a:defRPr/>
            </a:pPr>
            <a:r>
              <a:rPr lang="en-AU">
                <a:solidFill>
                  <a:schemeClr val="bg1">
                    <a:lumMod val="65000"/>
                  </a:schemeClr>
                </a:solidFill>
                <a:latin typeface="Calibri" pitchFamily="34" charset="0"/>
              </a:rPr>
              <a:t>Cold</a:t>
            </a:r>
          </a:p>
        </p:txBody>
      </p:sp>
      <p:cxnSp>
        <p:nvCxnSpPr>
          <p:cNvPr id="61459" name="Straight Connector 55"/>
          <p:cNvCxnSpPr>
            <a:cxnSpLocks noChangeShapeType="1"/>
          </p:cNvCxnSpPr>
          <p:nvPr/>
        </p:nvCxnSpPr>
        <p:spPr bwMode="auto">
          <a:xfrm>
            <a:off x="0" y="1052513"/>
            <a:ext cx="91440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61460" name="Rectangle 14"/>
          <p:cNvSpPr>
            <a:spLocks noChangeArrowheads="1"/>
          </p:cNvSpPr>
          <p:nvPr/>
        </p:nvSpPr>
        <p:spPr bwMode="auto">
          <a:xfrm>
            <a:off x="34925" y="4148138"/>
            <a:ext cx="1008063" cy="576262"/>
          </a:xfrm>
          <a:prstGeom prst="rect">
            <a:avLst/>
          </a:prstGeom>
          <a:solidFill>
            <a:srgbClr val="D9D9D9"/>
          </a:solidFill>
          <a:ln w="25400" algn="ctr">
            <a:solidFill>
              <a:srgbClr val="808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AU" altLang="de-DE" sz="1800">
                <a:solidFill>
                  <a:srgbClr val="A6A6A6"/>
                </a:solidFill>
              </a:rPr>
              <a:t>Energy Carrier</a:t>
            </a:r>
          </a:p>
        </p:txBody>
      </p:sp>
      <p:cxnSp>
        <p:nvCxnSpPr>
          <p:cNvPr id="61461" name="Straight Connector 52"/>
          <p:cNvCxnSpPr>
            <a:cxnSpLocks noChangeShapeType="1"/>
          </p:cNvCxnSpPr>
          <p:nvPr/>
        </p:nvCxnSpPr>
        <p:spPr bwMode="auto">
          <a:xfrm rot="5400000" flipH="1" flipV="1">
            <a:off x="-2312193" y="3428206"/>
            <a:ext cx="6858000" cy="1587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1462" name="Rectangle 34"/>
          <p:cNvSpPr>
            <a:spLocks noChangeArrowheads="1"/>
          </p:cNvSpPr>
          <p:nvPr/>
        </p:nvSpPr>
        <p:spPr bwMode="auto">
          <a:xfrm>
            <a:off x="6732588" y="5013325"/>
            <a:ext cx="287337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AU" altLang="de-DE" sz="1800"/>
          </a:p>
        </p:txBody>
      </p:sp>
      <p:sp>
        <p:nvSpPr>
          <p:cNvPr id="61463" name="Rectangle 34"/>
          <p:cNvSpPr>
            <a:spLocks noChangeArrowheads="1"/>
          </p:cNvSpPr>
          <p:nvPr/>
        </p:nvSpPr>
        <p:spPr bwMode="auto">
          <a:xfrm>
            <a:off x="6732588" y="5302250"/>
            <a:ext cx="287337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AU" altLang="de-DE" sz="1800"/>
          </a:p>
        </p:txBody>
      </p:sp>
      <p:sp>
        <p:nvSpPr>
          <p:cNvPr id="61464" name="Rectangle 28"/>
          <p:cNvSpPr>
            <a:spLocks noChangeArrowheads="1"/>
          </p:cNvSpPr>
          <p:nvPr/>
        </p:nvSpPr>
        <p:spPr bwMode="auto">
          <a:xfrm>
            <a:off x="5364163" y="1341438"/>
            <a:ext cx="1008062" cy="576262"/>
          </a:xfrm>
          <a:prstGeom prst="rect">
            <a:avLst/>
          </a:prstGeom>
          <a:solidFill>
            <a:srgbClr val="00B0F0"/>
          </a:solidFill>
          <a:ln w="25400" algn="ctr">
            <a:solidFill>
              <a:srgbClr val="00B0F0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AU" altLang="de-DE" sz="1800"/>
              <a:t>Battery Storage</a:t>
            </a:r>
          </a:p>
        </p:txBody>
      </p:sp>
      <p:sp>
        <p:nvSpPr>
          <p:cNvPr id="61465" name="Rectangle 14"/>
          <p:cNvSpPr>
            <a:spLocks noChangeArrowheads="1"/>
          </p:cNvSpPr>
          <p:nvPr/>
        </p:nvSpPr>
        <p:spPr bwMode="auto">
          <a:xfrm>
            <a:off x="8081963" y="1771650"/>
            <a:ext cx="1008062" cy="576263"/>
          </a:xfrm>
          <a:prstGeom prst="rect">
            <a:avLst/>
          </a:prstGeom>
          <a:solidFill>
            <a:srgbClr val="808080"/>
          </a:solidFill>
          <a:ln w="25400" algn="ctr">
            <a:solidFill>
              <a:srgbClr val="808080"/>
            </a:solidFill>
            <a:miter lim="800000"/>
            <a:headEnd/>
            <a:tailEnd/>
          </a:ln>
        </p:spPr>
        <p:txBody>
          <a:bodyPr lIns="36000" rIns="36000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AU" altLang="de-DE" sz="1800"/>
              <a:t>Electrical Load</a:t>
            </a:r>
          </a:p>
        </p:txBody>
      </p:sp>
      <p:sp>
        <p:nvSpPr>
          <p:cNvPr id="61466" name="Rectangle 14"/>
          <p:cNvSpPr>
            <a:spLocks noChangeArrowheads="1"/>
          </p:cNvSpPr>
          <p:nvPr/>
        </p:nvSpPr>
        <p:spPr bwMode="auto">
          <a:xfrm>
            <a:off x="34925" y="3213100"/>
            <a:ext cx="1008063" cy="576263"/>
          </a:xfrm>
          <a:prstGeom prst="rect">
            <a:avLst/>
          </a:prstGeom>
          <a:solidFill>
            <a:srgbClr val="808080"/>
          </a:solidFill>
          <a:ln w="25400" algn="ctr">
            <a:solidFill>
              <a:srgbClr val="808080"/>
            </a:solidFill>
            <a:miter lim="800000"/>
            <a:headEnd/>
            <a:tailEnd/>
          </a:ln>
        </p:spPr>
        <p:txBody>
          <a:bodyPr lIns="36000" rIns="36000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de-DE" sz="1800"/>
              <a:t>Electricity</a:t>
            </a:r>
          </a:p>
          <a:p>
            <a:pPr algn="ctr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de-DE" sz="1800"/>
              <a:t>(Grid)</a:t>
            </a:r>
          </a:p>
        </p:txBody>
      </p:sp>
      <p:cxnSp>
        <p:nvCxnSpPr>
          <p:cNvPr id="61467" name="AutoShape 21"/>
          <p:cNvCxnSpPr>
            <a:cxnSpLocks noChangeShapeType="1"/>
          </p:cNvCxnSpPr>
          <p:nvPr/>
        </p:nvCxnSpPr>
        <p:spPr bwMode="auto">
          <a:xfrm>
            <a:off x="2268538" y="1882775"/>
            <a:ext cx="5832475" cy="754063"/>
          </a:xfrm>
          <a:prstGeom prst="bentConnector3">
            <a:avLst>
              <a:gd name="adj1" fmla="val 30727"/>
            </a:avLst>
          </a:prstGeom>
          <a:noFill/>
          <a:ln w="38100">
            <a:solidFill>
              <a:schemeClr val="tx1"/>
            </a:solidFill>
            <a:prstDash val="sysDot"/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468" name="AutoShape 25"/>
          <p:cNvCxnSpPr>
            <a:cxnSpLocks noChangeShapeType="1"/>
          </p:cNvCxnSpPr>
          <p:nvPr/>
        </p:nvCxnSpPr>
        <p:spPr bwMode="auto">
          <a:xfrm rot="5400000">
            <a:off x="3455194" y="2024857"/>
            <a:ext cx="2376487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1469" name="AutoShape 24"/>
          <p:cNvCxnSpPr>
            <a:cxnSpLocks noChangeShapeType="1"/>
          </p:cNvCxnSpPr>
          <p:nvPr/>
        </p:nvCxnSpPr>
        <p:spPr bwMode="auto">
          <a:xfrm>
            <a:off x="1042988" y="3502025"/>
            <a:ext cx="2952750" cy="0"/>
          </a:xfrm>
          <a:prstGeom prst="straightConnector1">
            <a:avLst/>
          </a:prstGeom>
          <a:noFill/>
          <a:ln w="9525">
            <a:solidFill>
              <a:srgbClr val="00B0F0"/>
            </a:solidFill>
            <a:prstDash val="sys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1470" name="Line 48"/>
          <p:cNvSpPr>
            <a:spLocks noChangeShapeType="1"/>
          </p:cNvSpPr>
          <p:nvPr/>
        </p:nvSpPr>
        <p:spPr bwMode="auto">
          <a:xfrm>
            <a:off x="2268538" y="1628775"/>
            <a:ext cx="3095625" cy="0"/>
          </a:xfrm>
          <a:prstGeom prst="line">
            <a:avLst/>
          </a:prstGeom>
          <a:noFill/>
          <a:ln w="9525">
            <a:solidFill>
              <a:srgbClr val="00B0F0"/>
            </a:solidFill>
            <a:prstDash val="sys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cxnSp>
        <p:nvCxnSpPr>
          <p:cNvPr id="49" name="Verbinder: gewinkelt 48">
            <a:extLst>
              <a:ext uri="{FF2B5EF4-FFF2-40B4-BE49-F238E27FC236}">
                <a16:creationId xmlns:a16="http://schemas.microsoft.com/office/drawing/2014/main" id="{32D6C750-928A-4534-BF0A-E6EB37547D7E}"/>
              </a:ext>
            </a:extLst>
          </p:cNvPr>
          <p:cNvCxnSpPr>
            <a:cxnSpLocks/>
          </p:cNvCxnSpPr>
          <p:nvPr/>
        </p:nvCxnSpPr>
        <p:spPr>
          <a:xfrm>
            <a:off x="6372225" y="1630363"/>
            <a:ext cx="1709738" cy="430212"/>
          </a:xfrm>
          <a:prstGeom prst="bentConnector3">
            <a:avLst/>
          </a:prstGeom>
          <a:ln>
            <a:solidFill>
              <a:srgbClr val="00B0F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Verbinder: gewinkelt 49">
            <a:extLst>
              <a:ext uri="{FF2B5EF4-FFF2-40B4-BE49-F238E27FC236}">
                <a16:creationId xmlns:a16="http://schemas.microsoft.com/office/drawing/2014/main" id="{0A018BE5-538D-425D-9147-EB87B0315996}"/>
              </a:ext>
            </a:extLst>
          </p:cNvPr>
          <p:cNvCxnSpPr>
            <a:cxnSpLocks/>
          </p:cNvCxnSpPr>
          <p:nvPr/>
        </p:nvCxnSpPr>
        <p:spPr>
          <a:xfrm rot="5400000">
            <a:off x="4679950" y="2025650"/>
            <a:ext cx="1296988" cy="1081088"/>
          </a:xfrm>
          <a:prstGeom prst="bentConnector3">
            <a:avLst>
              <a:gd name="adj1" fmla="val 50000"/>
            </a:avLst>
          </a:prstGeom>
          <a:ln>
            <a:solidFill>
              <a:srgbClr val="00B0F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473" name="AutoShape 23"/>
          <p:cNvCxnSpPr>
            <a:cxnSpLocks noChangeShapeType="1"/>
          </p:cNvCxnSpPr>
          <p:nvPr/>
        </p:nvCxnSpPr>
        <p:spPr bwMode="auto">
          <a:xfrm rot="5400000">
            <a:off x="574676" y="2374900"/>
            <a:ext cx="1389062" cy="433387"/>
          </a:xfrm>
          <a:prstGeom prst="bentConnector3">
            <a:avLst>
              <a:gd name="adj1" fmla="val 100144"/>
            </a:avLst>
          </a:prstGeom>
          <a:noFill/>
          <a:ln w="9525">
            <a:solidFill>
              <a:srgbClr val="00B0F0"/>
            </a:solidFill>
            <a:prstDash val="sys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474" name="AutoShape 26"/>
          <p:cNvCxnSpPr>
            <a:cxnSpLocks noChangeShapeType="1"/>
          </p:cNvCxnSpPr>
          <p:nvPr/>
        </p:nvCxnSpPr>
        <p:spPr bwMode="auto">
          <a:xfrm flipV="1">
            <a:off x="7740650" y="3502025"/>
            <a:ext cx="360363" cy="1800225"/>
          </a:xfrm>
          <a:prstGeom prst="bentConnector3">
            <a:avLst>
              <a:gd name="adj1" fmla="val 49778"/>
            </a:avLst>
          </a:prstGeom>
          <a:noFill/>
          <a:ln w="381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1475" name="Rectangle 27"/>
          <p:cNvSpPr>
            <a:spLocks noChangeArrowheads="1"/>
          </p:cNvSpPr>
          <p:nvPr/>
        </p:nvSpPr>
        <p:spPr bwMode="auto">
          <a:xfrm>
            <a:off x="1258888" y="1341438"/>
            <a:ext cx="1009650" cy="576262"/>
          </a:xfrm>
          <a:prstGeom prst="rect">
            <a:avLst/>
          </a:prstGeom>
          <a:solidFill>
            <a:srgbClr val="FF9900"/>
          </a:solidFill>
          <a:ln w="25400">
            <a:solidFill>
              <a:srgbClr val="FF9900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AU" altLang="de-DE" sz="1800"/>
              <a:t>PVT</a:t>
            </a:r>
          </a:p>
        </p:txBody>
      </p:sp>
      <p:cxnSp>
        <p:nvCxnSpPr>
          <p:cNvPr id="61476" name="AutoShape 24"/>
          <p:cNvCxnSpPr>
            <a:cxnSpLocks noChangeShapeType="1"/>
          </p:cNvCxnSpPr>
          <p:nvPr/>
        </p:nvCxnSpPr>
        <p:spPr bwMode="auto">
          <a:xfrm flipH="1">
            <a:off x="1763713" y="836613"/>
            <a:ext cx="1587" cy="5048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477" name="AutoShape 21"/>
          <p:cNvCxnSpPr>
            <a:cxnSpLocks noChangeShapeType="1"/>
          </p:cNvCxnSpPr>
          <p:nvPr/>
        </p:nvCxnSpPr>
        <p:spPr bwMode="auto">
          <a:xfrm>
            <a:off x="1042988" y="3502025"/>
            <a:ext cx="4321175" cy="935038"/>
          </a:xfrm>
          <a:prstGeom prst="bentConnector3">
            <a:avLst>
              <a:gd name="adj1" fmla="val 49963"/>
            </a:avLst>
          </a:prstGeom>
          <a:noFill/>
          <a:ln w="9525">
            <a:solidFill>
              <a:srgbClr val="00B0F0"/>
            </a:solidFill>
            <a:prstDash val="sys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1478" name="AutoShape 23"/>
          <p:cNvCxnSpPr>
            <a:cxnSpLocks noChangeShapeType="1"/>
          </p:cNvCxnSpPr>
          <p:nvPr/>
        </p:nvCxnSpPr>
        <p:spPr bwMode="auto">
          <a:xfrm rot="16200000" flipH="1">
            <a:off x="6084094" y="4509294"/>
            <a:ext cx="433388" cy="863600"/>
          </a:xfrm>
          <a:prstGeom prst="bentConnector2">
            <a:avLst/>
          </a:prstGeom>
          <a:noFill/>
          <a:ln w="381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2" name="Verbinder: gewinkelt 51">
            <a:extLst>
              <a:ext uri="{FF2B5EF4-FFF2-40B4-BE49-F238E27FC236}">
                <a16:creationId xmlns:a16="http://schemas.microsoft.com/office/drawing/2014/main" id="{D6A5177D-98D4-4C6A-B215-9C1829C623E3}"/>
              </a:ext>
            </a:extLst>
          </p:cNvPr>
          <p:cNvCxnSpPr>
            <a:cxnSpLocks/>
          </p:cNvCxnSpPr>
          <p:nvPr/>
        </p:nvCxnSpPr>
        <p:spPr>
          <a:xfrm rot="5400000">
            <a:off x="5077619" y="3356769"/>
            <a:ext cx="1582738" cy="0"/>
          </a:xfrm>
          <a:prstGeom prst="bentConnector3">
            <a:avLst>
              <a:gd name="adj1" fmla="val 50000"/>
            </a:avLst>
          </a:prstGeom>
          <a:ln>
            <a:solidFill>
              <a:srgbClr val="00B0F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480" name="Text Box 46"/>
          <p:cNvSpPr txBox="1">
            <a:spLocks noChangeArrowheads="1"/>
          </p:cNvSpPr>
          <p:nvPr/>
        </p:nvSpPr>
        <p:spPr bwMode="auto">
          <a:xfrm>
            <a:off x="5292725" y="5557838"/>
            <a:ext cx="1368425" cy="12922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10000"/>
              </a:spcBef>
              <a:buFontTx/>
              <a:buNone/>
            </a:pPr>
            <a:r>
              <a:rPr lang="en-AU" altLang="de-DE" sz="1200">
                <a:latin typeface="Arial" panose="020B0604020202020204" pitchFamily="34" charset="0"/>
              </a:rPr>
              <a:t>Electrical Energy</a:t>
            </a:r>
          </a:p>
          <a:p>
            <a:pPr eaLnBrk="1" hangingPunct="1">
              <a:spcBef>
                <a:spcPct val="10000"/>
              </a:spcBef>
              <a:buFontTx/>
              <a:buNone/>
            </a:pPr>
            <a:r>
              <a:rPr lang="en-AU" altLang="de-DE" sz="1200">
                <a:latin typeface="Arial" panose="020B0604020202020204" pitchFamily="34" charset="0"/>
              </a:rPr>
              <a:t>Driving Energy</a:t>
            </a:r>
          </a:p>
          <a:p>
            <a:pPr eaLnBrk="1" hangingPunct="1">
              <a:spcBef>
                <a:spcPct val="10000"/>
              </a:spcBef>
              <a:buFontTx/>
              <a:buNone/>
            </a:pPr>
            <a:r>
              <a:rPr lang="en-AU" altLang="de-DE" sz="1200">
                <a:latin typeface="Arial" panose="020B0604020202020204" pitchFamily="34" charset="0"/>
              </a:rPr>
              <a:t>Water</a:t>
            </a:r>
          </a:p>
          <a:p>
            <a:pPr eaLnBrk="1" hangingPunct="1">
              <a:spcBef>
                <a:spcPct val="10000"/>
              </a:spcBef>
              <a:buFontTx/>
              <a:buNone/>
            </a:pPr>
            <a:r>
              <a:rPr lang="en-AU" altLang="de-DE" sz="1200">
                <a:latin typeface="Arial" panose="020B0604020202020204" pitchFamily="34" charset="0"/>
              </a:rPr>
              <a:t>Brine</a:t>
            </a:r>
          </a:p>
          <a:p>
            <a:pPr eaLnBrk="1" hangingPunct="1">
              <a:spcBef>
                <a:spcPct val="10000"/>
              </a:spcBef>
              <a:buFontTx/>
              <a:buNone/>
            </a:pPr>
            <a:r>
              <a:rPr lang="en-AU" altLang="de-DE" sz="1200">
                <a:latin typeface="Arial" panose="020B0604020202020204" pitchFamily="34" charset="0"/>
              </a:rPr>
              <a:t>Refrigerant</a:t>
            </a:r>
          </a:p>
          <a:p>
            <a:pPr eaLnBrk="1" hangingPunct="1">
              <a:spcBef>
                <a:spcPct val="10000"/>
              </a:spcBef>
              <a:buFontTx/>
              <a:buNone/>
            </a:pPr>
            <a:r>
              <a:rPr lang="en-AU" altLang="de-DE" sz="1200">
                <a:latin typeface="Arial" panose="020B0604020202020204" pitchFamily="34" charset="0"/>
              </a:rPr>
              <a:t>Air</a:t>
            </a:r>
          </a:p>
        </p:txBody>
      </p:sp>
      <p:sp>
        <p:nvSpPr>
          <p:cNvPr id="61481" name="Line 48"/>
          <p:cNvSpPr>
            <a:spLocks noChangeShapeType="1"/>
          </p:cNvSpPr>
          <p:nvPr/>
        </p:nvSpPr>
        <p:spPr bwMode="auto">
          <a:xfrm>
            <a:off x="4572000" y="5895975"/>
            <a:ext cx="66675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61482" name="Line 49"/>
          <p:cNvSpPr>
            <a:spLocks noChangeShapeType="1"/>
          </p:cNvSpPr>
          <p:nvPr/>
        </p:nvSpPr>
        <p:spPr bwMode="auto">
          <a:xfrm>
            <a:off x="4572000" y="6099175"/>
            <a:ext cx="666750" cy="15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61483" name="Line 50"/>
          <p:cNvSpPr>
            <a:spLocks noChangeShapeType="1"/>
          </p:cNvSpPr>
          <p:nvPr/>
        </p:nvSpPr>
        <p:spPr bwMode="auto">
          <a:xfrm>
            <a:off x="4572000" y="6300788"/>
            <a:ext cx="666750" cy="1587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61484" name="Line 51"/>
          <p:cNvSpPr>
            <a:spLocks noChangeShapeType="1"/>
          </p:cNvSpPr>
          <p:nvPr/>
        </p:nvSpPr>
        <p:spPr bwMode="auto">
          <a:xfrm>
            <a:off x="4572000" y="6500813"/>
            <a:ext cx="666750" cy="1587"/>
          </a:xfrm>
          <a:prstGeom prst="line">
            <a:avLst/>
          </a:prstGeom>
          <a:noFill/>
          <a:ln w="38100">
            <a:solidFill>
              <a:srgbClr val="808080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61485" name="Line 48"/>
          <p:cNvSpPr>
            <a:spLocks noChangeShapeType="1"/>
          </p:cNvSpPr>
          <p:nvPr/>
        </p:nvSpPr>
        <p:spPr bwMode="auto">
          <a:xfrm>
            <a:off x="4572000" y="5691188"/>
            <a:ext cx="666750" cy="1587"/>
          </a:xfrm>
          <a:prstGeom prst="line">
            <a:avLst/>
          </a:prstGeom>
          <a:noFill/>
          <a:ln w="9525">
            <a:solidFill>
              <a:srgbClr val="00B0F0"/>
            </a:solidFill>
            <a:prstDash val="sys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61486" name="Line 51"/>
          <p:cNvSpPr>
            <a:spLocks noChangeShapeType="1"/>
          </p:cNvSpPr>
          <p:nvPr/>
        </p:nvSpPr>
        <p:spPr bwMode="auto">
          <a:xfrm>
            <a:off x="4572000" y="6697663"/>
            <a:ext cx="666750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cxnSp>
        <p:nvCxnSpPr>
          <p:cNvPr id="61487" name="AutoShape 24"/>
          <p:cNvCxnSpPr>
            <a:cxnSpLocks noChangeShapeType="1"/>
          </p:cNvCxnSpPr>
          <p:nvPr/>
        </p:nvCxnSpPr>
        <p:spPr bwMode="auto">
          <a:xfrm flipV="1">
            <a:off x="900113" y="1230313"/>
            <a:ext cx="0" cy="1982787"/>
          </a:xfrm>
          <a:prstGeom prst="straightConnector1">
            <a:avLst/>
          </a:prstGeom>
          <a:noFill/>
          <a:ln w="9525">
            <a:solidFill>
              <a:srgbClr val="00B0F0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4" name="Verbinder: gewinkelt 48">
            <a:extLst>
              <a:ext uri="{FF2B5EF4-FFF2-40B4-BE49-F238E27FC236}">
                <a16:creationId xmlns:a16="http://schemas.microsoft.com/office/drawing/2014/main" id="{32D6C750-928A-4534-BF0A-E6EB37547D7E}"/>
              </a:ext>
            </a:extLst>
          </p:cNvPr>
          <p:cNvCxnSpPr>
            <a:cxnSpLocks/>
          </p:cNvCxnSpPr>
          <p:nvPr/>
        </p:nvCxnSpPr>
        <p:spPr>
          <a:xfrm>
            <a:off x="900113" y="1233488"/>
            <a:ext cx="7178675" cy="649287"/>
          </a:xfrm>
          <a:prstGeom prst="bentConnector3">
            <a:avLst>
              <a:gd name="adj1" fmla="val 93122"/>
            </a:avLst>
          </a:prstGeom>
          <a:ln>
            <a:solidFill>
              <a:srgbClr val="00B0F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489" name="AutoShape 21"/>
          <p:cNvCxnSpPr>
            <a:cxnSpLocks noChangeShapeType="1"/>
          </p:cNvCxnSpPr>
          <p:nvPr/>
        </p:nvCxnSpPr>
        <p:spPr bwMode="auto">
          <a:xfrm rot="5400000">
            <a:off x="3060700" y="-98424"/>
            <a:ext cx="504825" cy="2374900"/>
          </a:xfrm>
          <a:prstGeom prst="bentConnector3">
            <a:avLst>
              <a:gd name="adj1" fmla="val 58801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1490" name="AutoShape 21"/>
          <p:cNvCxnSpPr>
            <a:cxnSpLocks noChangeShapeType="1"/>
            <a:stCxn id="61445" idx="3"/>
          </p:cNvCxnSpPr>
          <p:nvPr/>
        </p:nvCxnSpPr>
        <p:spPr bwMode="auto">
          <a:xfrm flipV="1">
            <a:off x="5003800" y="2997200"/>
            <a:ext cx="3097213" cy="504825"/>
          </a:xfrm>
          <a:prstGeom prst="bentConnector3">
            <a:avLst>
              <a:gd name="adj1" fmla="val 50000"/>
            </a:avLst>
          </a:prstGeom>
          <a:noFill/>
          <a:ln w="38100">
            <a:solidFill>
              <a:schemeClr val="tx1"/>
            </a:solidFill>
            <a:prstDash val="sysDot"/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Text Box 45"/>
          <p:cNvSpPr txBox="1">
            <a:spLocks noChangeArrowheads="1"/>
          </p:cNvSpPr>
          <p:nvPr/>
        </p:nvSpPr>
        <p:spPr bwMode="auto">
          <a:xfrm>
            <a:off x="1116013" y="5942013"/>
            <a:ext cx="2952750" cy="915987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de-DE" sz="1600" i="1">
                <a:latin typeface="Arial" panose="020B0604020202020204" pitchFamily="34" charset="0"/>
              </a:rPr>
              <a:t>Air conditioning system with PV and PVT and electrical heating rod for DHW</a:t>
            </a:r>
            <a:endParaRPr lang="en-AU" altLang="de-DE" sz="1600" i="1">
              <a:latin typeface="Arial" panose="020B0604020202020204" pitchFamily="34" charset="0"/>
            </a:endParaRPr>
          </a:p>
        </p:txBody>
      </p:sp>
      <p:sp>
        <p:nvSpPr>
          <p:cNvPr id="4" name="Rectangle 48">
            <a:extLst>
              <a:ext uri="{FF2B5EF4-FFF2-40B4-BE49-F238E27FC236}">
                <a16:creationId xmlns:a16="http://schemas.microsoft.com/office/drawing/2014/main" id="{1D8570AC-2EAA-41EB-A2F2-FFC15CDAE182}"/>
              </a:ext>
            </a:extLst>
          </p:cNvPr>
          <p:cNvSpPr/>
          <p:nvPr/>
        </p:nvSpPr>
        <p:spPr>
          <a:xfrm>
            <a:off x="0" y="1052513"/>
            <a:ext cx="1116013" cy="580548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AU"/>
          </a:p>
        </p:txBody>
      </p:sp>
      <p:sp>
        <p:nvSpPr>
          <p:cNvPr id="2" name="Rectangle 48">
            <a:extLst>
              <a:ext uri="{FF2B5EF4-FFF2-40B4-BE49-F238E27FC236}">
                <a16:creationId xmlns:a16="http://schemas.microsoft.com/office/drawing/2014/main" id="{D9793F5A-7C49-42CD-BB54-DAE9A4726BA2}"/>
              </a:ext>
            </a:extLst>
          </p:cNvPr>
          <p:cNvSpPr/>
          <p:nvPr/>
        </p:nvSpPr>
        <p:spPr>
          <a:xfrm>
            <a:off x="8027988" y="1052513"/>
            <a:ext cx="1116012" cy="580548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AU"/>
          </a:p>
        </p:txBody>
      </p:sp>
      <p:sp>
        <p:nvSpPr>
          <p:cNvPr id="63493" name="Rectangle 34"/>
          <p:cNvSpPr>
            <a:spLocks noChangeArrowheads="1"/>
          </p:cNvSpPr>
          <p:nvPr/>
        </p:nvSpPr>
        <p:spPr bwMode="auto">
          <a:xfrm>
            <a:off x="3995738" y="3213100"/>
            <a:ext cx="1008062" cy="576263"/>
          </a:xfrm>
          <a:prstGeom prst="rect">
            <a:avLst/>
          </a:prstGeom>
          <a:solidFill>
            <a:srgbClr val="FF9900"/>
          </a:solidFill>
          <a:ln w="25400">
            <a:solidFill>
              <a:srgbClr val="FF9900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AU" altLang="de-DE" sz="1800"/>
              <a:t>Air Cond.</a:t>
            </a:r>
          </a:p>
        </p:txBody>
      </p:sp>
      <p:sp>
        <p:nvSpPr>
          <p:cNvPr id="5" name="Rectangle 48">
            <a:extLst>
              <a:ext uri="{FF2B5EF4-FFF2-40B4-BE49-F238E27FC236}">
                <a16:creationId xmlns:a16="http://schemas.microsoft.com/office/drawing/2014/main" id="{3FC82D51-A375-45EC-BEB9-A51CABE1C732}"/>
              </a:ext>
            </a:extLst>
          </p:cNvPr>
          <p:cNvSpPr/>
          <p:nvPr/>
        </p:nvSpPr>
        <p:spPr>
          <a:xfrm>
            <a:off x="-1588" y="0"/>
            <a:ext cx="9144001" cy="105251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AU"/>
          </a:p>
        </p:txBody>
      </p:sp>
      <p:sp>
        <p:nvSpPr>
          <p:cNvPr id="63495" name="Rectangle 14"/>
          <p:cNvSpPr>
            <a:spLocks noChangeArrowheads="1"/>
          </p:cNvSpPr>
          <p:nvPr/>
        </p:nvSpPr>
        <p:spPr bwMode="auto">
          <a:xfrm>
            <a:off x="3995738" y="260350"/>
            <a:ext cx="1008062" cy="576263"/>
          </a:xfrm>
          <a:prstGeom prst="rect">
            <a:avLst/>
          </a:prstGeom>
          <a:solidFill>
            <a:srgbClr val="99CC00"/>
          </a:solidFill>
          <a:ln w="25400" algn="ctr">
            <a:solidFill>
              <a:srgbClr val="99CC00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AU" altLang="de-DE" sz="1800"/>
              <a:t>Air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7A5C5C5D-A958-44BC-A87E-F12ED6EE4E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64163" y="260350"/>
            <a:ext cx="1008062" cy="576263"/>
          </a:xfrm>
          <a:prstGeom prst="rect">
            <a:avLst/>
          </a:prstGeom>
          <a:noFill/>
          <a:ln w="25400" algn="ctr">
            <a:solidFill>
              <a:srgbClr val="99CC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1" hangingPunct="1">
              <a:defRPr/>
            </a:pPr>
            <a:r>
              <a:rPr lang="en-AU">
                <a:solidFill>
                  <a:schemeClr val="bg1">
                    <a:lumMod val="65000"/>
                  </a:schemeClr>
                </a:solidFill>
                <a:latin typeface="Calibri" pitchFamily="34" charset="0"/>
              </a:rPr>
              <a:t>Water</a:t>
            </a:r>
          </a:p>
        </p:txBody>
      </p:sp>
      <p:sp>
        <p:nvSpPr>
          <p:cNvPr id="63497" name="Rectangle 26"/>
          <p:cNvSpPr>
            <a:spLocks noChangeArrowheads="1"/>
          </p:cNvSpPr>
          <p:nvPr/>
        </p:nvSpPr>
        <p:spPr bwMode="auto">
          <a:xfrm>
            <a:off x="2628900" y="260350"/>
            <a:ext cx="1008063" cy="576263"/>
          </a:xfrm>
          <a:prstGeom prst="rect">
            <a:avLst/>
          </a:prstGeom>
          <a:noFill/>
          <a:ln w="25400" algn="ctr">
            <a:solidFill>
              <a:srgbClr val="99CC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AU" altLang="de-DE" sz="1800">
                <a:solidFill>
                  <a:srgbClr val="A6A6A6"/>
                </a:solidFill>
              </a:rPr>
              <a:t>Ground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A8F14F67-0BB7-417E-8282-0A874F383F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28900" y="2276475"/>
            <a:ext cx="1008063" cy="576263"/>
          </a:xfrm>
          <a:prstGeom prst="rect">
            <a:avLst/>
          </a:prstGeom>
          <a:solidFill>
            <a:schemeClr val="bg1"/>
          </a:solidFill>
          <a:ln w="25400" algn="ctr">
            <a:solidFill>
              <a:schemeClr val="accent1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1" hangingPunct="1">
              <a:defRPr/>
            </a:pPr>
            <a:r>
              <a:rPr lang="en-AU" dirty="0">
                <a:solidFill>
                  <a:schemeClr val="bg1">
                    <a:lumMod val="65000"/>
                  </a:schemeClr>
                </a:solidFill>
                <a:latin typeface="Calibri" pitchFamily="34" charset="0"/>
              </a:rPr>
              <a:t>Storage (source)</a:t>
            </a:r>
          </a:p>
        </p:txBody>
      </p:sp>
      <p:sp>
        <p:nvSpPr>
          <p:cNvPr id="63499" name="Rectangle 32"/>
          <p:cNvSpPr>
            <a:spLocks noChangeArrowheads="1"/>
          </p:cNvSpPr>
          <p:nvPr/>
        </p:nvSpPr>
        <p:spPr bwMode="auto">
          <a:xfrm>
            <a:off x="6732588" y="5011738"/>
            <a:ext cx="1008062" cy="576262"/>
          </a:xfrm>
          <a:prstGeom prst="rect">
            <a:avLst/>
          </a:prstGeom>
          <a:solidFill>
            <a:srgbClr val="4F81BD"/>
          </a:solidFill>
          <a:ln w="25400" algn="ctr">
            <a:solidFill>
              <a:schemeClr val="accent1"/>
            </a:solidFill>
            <a:miter lim="800000"/>
            <a:headEnd/>
            <a:tailEnd/>
          </a:ln>
        </p:spPr>
        <p:txBody>
          <a:bodyPr lIns="36000" rIns="36000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en-AU" altLang="de-DE" sz="1800"/>
              <a:t>Storage (sink)</a:t>
            </a:r>
          </a:p>
        </p:txBody>
      </p:sp>
      <p:sp>
        <p:nvSpPr>
          <p:cNvPr id="63500" name="Rectangle 43"/>
          <p:cNvSpPr>
            <a:spLocks noChangeArrowheads="1"/>
          </p:cNvSpPr>
          <p:nvPr/>
        </p:nvSpPr>
        <p:spPr bwMode="auto">
          <a:xfrm>
            <a:off x="8101013" y="2492375"/>
            <a:ext cx="1008062" cy="576263"/>
          </a:xfrm>
          <a:prstGeom prst="rect">
            <a:avLst/>
          </a:prstGeom>
          <a:solidFill>
            <a:srgbClr val="C0504D"/>
          </a:solidFill>
          <a:ln w="25400" algn="ctr">
            <a:solidFill>
              <a:schemeClr val="accent2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AU" altLang="de-DE" sz="1800"/>
              <a:t>Space Heat</a:t>
            </a:r>
          </a:p>
        </p:txBody>
      </p:sp>
      <p:sp>
        <p:nvSpPr>
          <p:cNvPr id="63501" name="Rectangle 44"/>
          <p:cNvSpPr>
            <a:spLocks noChangeArrowheads="1"/>
          </p:cNvSpPr>
          <p:nvPr/>
        </p:nvSpPr>
        <p:spPr bwMode="auto">
          <a:xfrm>
            <a:off x="8101013" y="3211513"/>
            <a:ext cx="1008062" cy="576262"/>
          </a:xfrm>
          <a:prstGeom prst="rect">
            <a:avLst/>
          </a:prstGeom>
          <a:solidFill>
            <a:srgbClr val="C0504D"/>
          </a:solidFill>
          <a:ln w="25400" algn="ctr">
            <a:solidFill>
              <a:schemeClr val="accent2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AU" altLang="de-DE" sz="1800"/>
              <a:t>DHW</a:t>
            </a:r>
          </a:p>
        </p:txBody>
      </p:sp>
      <p:sp>
        <p:nvSpPr>
          <p:cNvPr id="63502" name="Rectangle 45"/>
          <p:cNvSpPr>
            <a:spLocks noChangeArrowheads="1"/>
          </p:cNvSpPr>
          <p:nvPr/>
        </p:nvSpPr>
        <p:spPr bwMode="auto">
          <a:xfrm>
            <a:off x="6732588" y="260350"/>
            <a:ext cx="1008062" cy="576263"/>
          </a:xfrm>
          <a:prstGeom prst="rect">
            <a:avLst/>
          </a:prstGeom>
          <a:noFill/>
          <a:ln w="25400" algn="ctr">
            <a:solidFill>
              <a:srgbClr val="99CC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AU" altLang="de-DE" sz="1800">
                <a:solidFill>
                  <a:srgbClr val="A6A6A6"/>
                </a:solidFill>
              </a:rPr>
              <a:t>Waste Heat</a:t>
            </a:r>
          </a:p>
        </p:txBody>
      </p:sp>
      <p:sp>
        <p:nvSpPr>
          <p:cNvPr id="63503" name="Rectangle 46"/>
          <p:cNvSpPr>
            <a:spLocks noChangeArrowheads="1"/>
          </p:cNvSpPr>
          <p:nvPr/>
        </p:nvSpPr>
        <p:spPr bwMode="auto">
          <a:xfrm>
            <a:off x="1260475" y="260350"/>
            <a:ext cx="1009650" cy="576263"/>
          </a:xfrm>
          <a:prstGeom prst="rect">
            <a:avLst/>
          </a:prstGeom>
          <a:solidFill>
            <a:srgbClr val="99CC00"/>
          </a:solidFill>
          <a:ln w="25400" algn="ctr">
            <a:solidFill>
              <a:srgbClr val="99CC00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AU" altLang="de-DE" sz="1800"/>
              <a:t>Sun</a:t>
            </a:r>
          </a:p>
        </p:txBody>
      </p:sp>
      <p:sp>
        <p:nvSpPr>
          <p:cNvPr id="63504" name="Rectangle 47"/>
          <p:cNvSpPr>
            <a:spLocks noChangeArrowheads="1"/>
          </p:cNvSpPr>
          <p:nvPr/>
        </p:nvSpPr>
        <p:spPr bwMode="auto">
          <a:xfrm>
            <a:off x="5364163" y="4148138"/>
            <a:ext cx="1008062" cy="576262"/>
          </a:xfrm>
          <a:prstGeom prst="rect">
            <a:avLst/>
          </a:prstGeom>
          <a:solidFill>
            <a:srgbClr val="FF9900"/>
          </a:solidFill>
          <a:ln w="25400" algn="ctr">
            <a:solidFill>
              <a:srgbClr val="FF9900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AU" altLang="de-DE" sz="1800"/>
              <a:t>Heating rod</a:t>
            </a:r>
          </a:p>
        </p:txBody>
      </p:sp>
      <p:cxnSp>
        <p:nvCxnSpPr>
          <p:cNvPr id="63505" name="Straight Connector 53"/>
          <p:cNvCxnSpPr>
            <a:cxnSpLocks noChangeShapeType="1"/>
          </p:cNvCxnSpPr>
          <p:nvPr/>
        </p:nvCxnSpPr>
        <p:spPr bwMode="auto">
          <a:xfrm rot="5400000" flipH="1" flipV="1">
            <a:off x="4599782" y="3428206"/>
            <a:ext cx="6858000" cy="1587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" name="Rectangle 43">
            <a:extLst>
              <a:ext uri="{FF2B5EF4-FFF2-40B4-BE49-F238E27FC236}">
                <a16:creationId xmlns:a16="http://schemas.microsoft.com/office/drawing/2014/main" id="{C31F0F46-F9BC-4105-A0EB-0B76B3576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01013" y="3932238"/>
            <a:ext cx="1008062" cy="576262"/>
          </a:xfrm>
          <a:prstGeom prst="rect">
            <a:avLst/>
          </a:prstGeom>
          <a:noFill/>
          <a:ln w="25400" algn="ctr">
            <a:solidFill>
              <a:schemeClr val="accent2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1" hangingPunct="1">
              <a:defRPr/>
            </a:pPr>
            <a:r>
              <a:rPr lang="en-AU">
                <a:solidFill>
                  <a:schemeClr val="bg1">
                    <a:lumMod val="65000"/>
                  </a:schemeClr>
                </a:solidFill>
                <a:latin typeface="Calibri" pitchFamily="34" charset="0"/>
              </a:rPr>
              <a:t>Cold</a:t>
            </a:r>
          </a:p>
        </p:txBody>
      </p:sp>
      <p:cxnSp>
        <p:nvCxnSpPr>
          <p:cNvPr id="63507" name="Straight Connector 55"/>
          <p:cNvCxnSpPr>
            <a:cxnSpLocks noChangeShapeType="1"/>
          </p:cNvCxnSpPr>
          <p:nvPr/>
        </p:nvCxnSpPr>
        <p:spPr bwMode="auto">
          <a:xfrm>
            <a:off x="0" y="1052513"/>
            <a:ext cx="91440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63508" name="Rectangle 14"/>
          <p:cNvSpPr>
            <a:spLocks noChangeArrowheads="1"/>
          </p:cNvSpPr>
          <p:nvPr/>
        </p:nvSpPr>
        <p:spPr bwMode="auto">
          <a:xfrm>
            <a:off x="34925" y="4148138"/>
            <a:ext cx="1008063" cy="576262"/>
          </a:xfrm>
          <a:prstGeom prst="rect">
            <a:avLst/>
          </a:prstGeom>
          <a:solidFill>
            <a:srgbClr val="D9D9D9"/>
          </a:solidFill>
          <a:ln w="25400" algn="ctr">
            <a:solidFill>
              <a:srgbClr val="808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AU" altLang="de-DE" sz="1800">
                <a:solidFill>
                  <a:srgbClr val="A6A6A6"/>
                </a:solidFill>
              </a:rPr>
              <a:t>Energy Carrier</a:t>
            </a:r>
          </a:p>
        </p:txBody>
      </p:sp>
      <p:cxnSp>
        <p:nvCxnSpPr>
          <p:cNvPr id="63509" name="Straight Connector 52"/>
          <p:cNvCxnSpPr>
            <a:cxnSpLocks noChangeShapeType="1"/>
          </p:cNvCxnSpPr>
          <p:nvPr/>
        </p:nvCxnSpPr>
        <p:spPr bwMode="auto">
          <a:xfrm rot="5400000" flipH="1" flipV="1">
            <a:off x="-2312193" y="3428206"/>
            <a:ext cx="6858000" cy="1587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3510" name="Rectangle 34"/>
          <p:cNvSpPr>
            <a:spLocks noChangeArrowheads="1"/>
          </p:cNvSpPr>
          <p:nvPr/>
        </p:nvSpPr>
        <p:spPr bwMode="auto">
          <a:xfrm>
            <a:off x="6732588" y="5013325"/>
            <a:ext cx="287337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AU" altLang="de-DE" sz="1800"/>
          </a:p>
        </p:txBody>
      </p:sp>
      <p:sp>
        <p:nvSpPr>
          <p:cNvPr id="63511" name="Rectangle 34"/>
          <p:cNvSpPr>
            <a:spLocks noChangeArrowheads="1"/>
          </p:cNvSpPr>
          <p:nvPr/>
        </p:nvSpPr>
        <p:spPr bwMode="auto">
          <a:xfrm>
            <a:off x="6732588" y="5302250"/>
            <a:ext cx="287337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AU" altLang="de-DE" sz="1800"/>
          </a:p>
        </p:txBody>
      </p:sp>
      <p:sp>
        <p:nvSpPr>
          <p:cNvPr id="40984" name="Rectangle 28"/>
          <p:cNvSpPr>
            <a:spLocks noChangeArrowheads="1"/>
          </p:cNvSpPr>
          <p:nvPr/>
        </p:nvSpPr>
        <p:spPr bwMode="auto">
          <a:xfrm>
            <a:off x="5364163" y="1341438"/>
            <a:ext cx="1008062" cy="576262"/>
          </a:xfrm>
          <a:prstGeom prst="rect">
            <a:avLst/>
          </a:prstGeom>
          <a:noFill/>
          <a:ln w="25400" algn="ctr">
            <a:solidFill>
              <a:srgbClr val="00B0F0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1" hangingPunct="1">
              <a:defRPr/>
            </a:pPr>
            <a:r>
              <a:rPr lang="en-AU" altLang="de-DE" dirty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Battery Storage</a:t>
            </a:r>
          </a:p>
        </p:txBody>
      </p:sp>
      <p:sp>
        <p:nvSpPr>
          <p:cNvPr id="63513" name="Rectangle 14"/>
          <p:cNvSpPr>
            <a:spLocks noChangeArrowheads="1"/>
          </p:cNvSpPr>
          <p:nvPr/>
        </p:nvSpPr>
        <p:spPr bwMode="auto">
          <a:xfrm>
            <a:off x="8081963" y="1771650"/>
            <a:ext cx="1008062" cy="576263"/>
          </a:xfrm>
          <a:prstGeom prst="rect">
            <a:avLst/>
          </a:prstGeom>
          <a:solidFill>
            <a:srgbClr val="808080"/>
          </a:solidFill>
          <a:ln w="25400" algn="ctr">
            <a:solidFill>
              <a:srgbClr val="808080"/>
            </a:solidFill>
            <a:miter lim="800000"/>
            <a:headEnd/>
            <a:tailEnd/>
          </a:ln>
        </p:spPr>
        <p:txBody>
          <a:bodyPr lIns="36000" rIns="36000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AU" altLang="de-DE" sz="1800"/>
              <a:t>Electrical Load</a:t>
            </a:r>
          </a:p>
        </p:txBody>
      </p:sp>
      <p:sp>
        <p:nvSpPr>
          <p:cNvPr id="63514" name="Rectangle 14"/>
          <p:cNvSpPr>
            <a:spLocks noChangeArrowheads="1"/>
          </p:cNvSpPr>
          <p:nvPr/>
        </p:nvSpPr>
        <p:spPr bwMode="auto">
          <a:xfrm>
            <a:off x="34925" y="3213100"/>
            <a:ext cx="1008063" cy="576263"/>
          </a:xfrm>
          <a:prstGeom prst="rect">
            <a:avLst/>
          </a:prstGeom>
          <a:solidFill>
            <a:srgbClr val="808080"/>
          </a:solidFill>
          <a:ln w="25400" algn="ctr">
            <a:solidFill>
              <a:srgbClr val="808080"/>
            </a:solidFill>
            <a:miter lim="800000"/>
            <a:headEnd/>
            <a:tailEnd/>
          </a:ln>
        </p:spPr>
        <p:txBody>
          <a:bodyPr lIns="36000" rIns="36000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de-DE" sz="1800"/>
              <a:t>Electricity</a:t>
            </a:r>
          </a:p>
          <a:p>
            <a:pPr algn="ctr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de-DE" sz="1800"/>
              <a:t>(Grid)</a:t>
            </a:r>
          </a:p>
        </p:txBody>
      </p:sp>
      <p:cxnSp>
        <p:nvCxnSpPr>
          <p:cNvPr id="63515" name="AutoShape 21"/>
          <p:cNvCxnSpPr>
            <a:cxnSpLocks noChangeShapeType="1"/>
          </p:cNvCxnSpPr>
          <p:nvPr/>
        </p:nvCxnSpPr>
        <p:spPr bwMode="auto">
          <a:xfrm>
            <a:off x="3644900" y="1882775"/>
            <a:ext cx="4456113" cy="754063"/>
          </a:xfrm>
          <a:prstGeom prst="bentConnector3">
            <a:avLst>
              <a:gd name="adj1" fmla="val 12806"/>
            </a:avLst>
          </a:prstGeom>
          <a:noFill/>
          <a:ln w="38100">
            <a:solidFill>
              <a:schemeClr val="tx1"/>
            </a:solidFill>
            <a:prstDash val="sysDot"/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3516" name="AutoShape 25"/>
          <p:cNvCxnSpPr>
            <a:cxnSpLocks noChangeShapeType="1"/>
          </p:cNvCxnSpPr>
          <p:nvPr/>
        </p:nvCxnSpPr>
        <p:spPr bwMode="auto">
          <a:xfrm rot="5400000">
            <a:off x="3455194" y="2024857"/>
            <a:ext cx="2376487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3517" name="AutoShape 24"/>
          <p:cNvCxnSpPr>
            <a:cxnSpLocks noChangeShapeType="1"/>
          </p:cNvCxnSpPr>
          <p:nvPr/>
        </p:nvCxnSpPr>
        <p:spPr bwMode="auto">
          <a:xfrm>
            <a:off x="1042988" y="3502025"/>
            <a:ext cx="2952750" cy="0"/>
          </a:xfrm>
          <a:prstGeom prst="straightConnector1">
            <a:avLst/>
          </a:prstGeom>
          <a:noFill/>
          <a:ln w="9525">
            <a:solidFill>
              <a:srgbClr val="00B0F0"/>
            </a:solidFill>
            <a:prstDash val="sys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3518" name="AutoShape 23"/>
          <p:cNvCxnSpPr>
            <a:cxnSpLocks noChangeShapeType="1"/>
            <a:stCxn id="63520" idx="2"/>
          </p:cNvCxnSpPr>
          <p:nvPr/>
        </p:nvCxnSpPr>
        <p:spPr bwMode="auto">
          <a:xfrm rot="5400000">
            <a:off x="723900" y="2246313"/>
            <a:ext cx="1368425" cy="711200"/>
          </a:xfrm>
          <a:prstGeom prst="bentConnector3">
            <a:avLst>
              <a:gd name="adj1" fmla="val 99884"/>
            </a:avLst>
          </a:prstGeom>
          <a:noFill/>
          <a:ln w="9525">
            <a:solidFill>
              <a:srgbClr val="00B0F0"/>
            </a:solidFill>
            <a:prstDash val="sys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3519" name="AutoShape 26"/>
          <p:cNvCxnSpPr>
            <a:cxnSpLocks noChangeShapeType="1"/>
          </p:cNvCxnSpPr>
          <p:nvPr/>
        </p:nvCxnSpPr>
        <p:spPr bwMode="auto">
          <a:xfrm flipV="1">
            <a:off x="7740650" y="3502025"/>
            <a:ext cx="360363" cy="1800225"/>
          </a:xfrm>
          <a:prstGeom prst="bentConnector3">
            <a:avLst>
              <a:gd name="adj1" fmla="val 49778"/>
            </a:avLst>
          </a:prstGeom>
          <a:noFill/>
          <a:ln w="381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3520" name="Rectangle 27"/>
          <p:cNvSpPr>
            <a:spLocks noChangeArrowheads="1"/>
          </p:cNvSpPr>
          <p:nvPr/>
        </p:nvSpPr>
        <p:spPr bwMode="auto">
          <a:xfrm>
            <a:off x="1258888" y="1341438"/>
            <a:ext cx="1009650" cy="576262"/>
          </a:xfrm>
          <a:prstGeom prst="rect">
            <a:avLst/>
          </a:prstGeom>
          <a:solidFill>
            <a:srgbClr val="FF9900"/>
          </a:solidFill>
          <a:ln w="25400">
            <a:solidFill>
              <a:srgbClr val="FF9900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AU" altLang="de-DE" sz="1800"/>
              <a:t>PV</a:t>
            </a:r>
          </a:p>
        </p:txBody>
      </p:sp>
      <p:cxnSp>
        <p:nvCxnSpPr>
          <p:cNvPr id="63521" name="AutoShape 24"/>
          <p:cNvCxnSpPr>
            <a:cxnSpLocks noChangeShapeType="1"/>
          </p:cNvCxnSpPr>
          <p:nvPr/>
        </p:nvCxnSpPr>
        <p:spPr bwMode="auto">
          <a:xfrm flipH="1">
            <a:off x="1763713" y="836613"/>
            <a:ext cx="1587" cy="5048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3522" name="AutoShape 21"/>
          <p:cNvCxnSpPr>
            <a:cxnSpLocks noChangeShapeType="1"/>
          </p:cNvCxnSpPr>
          <p:nvPr/>
        </p:nvCxnSpPr>
        <p:spPr bwMode="auto">
          <a:xfrm>
            <a:off x="1042988" y="3502025"/>
            <a:ext cx="4321175" cy="935038"/>
          </a:xfrm>
          <a:prstGeom prst="bentConnector3">
            <a:avLst>
              <a:gd name="adj1" fmla="val 16458"/>
            </a:avLst>
          </a:prstGeom>
          <a:noFill/>
          <a:ln w="9525">
            <a:solidFill>
              <a:srgbClr val="00B0F0"/>
            </a:solidFill>
            <a:prstDash val="sys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3523" name="AutoShape 23"/>
          <p:cNvCxnSpPr>
            <a:cxnSpLocks noChangeShapeType="1"/>
          </p:cNvCxnSpPr>
          <p:nvPr/>
        </p:nvCxnSpPr>
        <p:spPr bwMode="auto">
          <a:xfrm rot="16200000" flipH="1">
            <a:off x="6084094" y="4509294"/>
            <a:ext cx="433388" cy="863600"/>
          </a:xfrm>
          <a:prstGeom prst="bentConnector2">
            <a:avLst/>
          </a:prstGeom>
          <a:noFill/>
          <a:ln w="381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3524" name="Text Box 46"/>
          <p:cNvSpPr txBox="1">
            <a:spLocks noChangeArrowheads="1"/>
          </p:cNvSpPr>
          <p:nvPr/>
        </p:nvSpPr>
        <p:spPr bwMode="auto">
          <a:xfrm>
            <a:off x="5292725" y="5557838"/>
            <a:ext cx="1368425" cy="12922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10000"/>
              </a:spcBef>
              <a:buFontTx/>
              <a:buNone/>
            </a:pPr>
            <a:r>
              <a:rPr lang="en-AU" altLang="de-DE" sz="1200">
                <a:latin typeface="Arial" panose="020B0604020202020204" pitchFamily="34" charset="0"/>
              </a:rPr>
              <a:t>Electrical Energy</a:t>
            </a:r>
          </a:p>
          <a:p>
            <a:pPr eaLnBrk="1" hangingPunct="1">
              <a:spcBef>
                <a:spcPct val="10000"/>
              </a:spcBef>
              <a:buFontTx/>
              <a:buNone/>
            </a:pPr>
            <a:r>
              <a:rPr lang="en-AU" altLang="de-DE" sz="1200">
                <a:latin typeface="Arial" panose="020B0604020202020204" pitchFamily="34" charset="0"/>
              </a:rPr>
              <a:t>Driving Energy</a:t>
            </a:r>
          </a:p>
          <a:p>
            <a:pPr eaLnBrk="1" hangingPunct="1">
              <a:spcBef>
                <a:spcPct val="10000"/>
              </a:spcBef>
              <a:buFontTx/>
              <a:buNone/>
            </a:pPr>
            <a:r>
              <a:rPr lang="en-AU" altLang="de-DE" sz="1200">
                <a:latin typeface="Arial" panose="020B0604020202020204" pitchFamily="34" charset="0"/>
              </a:rPr>
              <a:t>Water</a:t>
            </a:r>
          </a:p>
          <a:p>
            <a:pPr eaLnBrk="1" hangingPunct="1">
              <a:spcBef>
                <a:spcPct val="10000"/>
              </a:spcBef>
              <a:buFontTx/>
              <a:buNone/>
            </a:pPr>
            <a:r>
              <a:rPr lang="en-AU" altLang="de-DE" sz="1200">
                <a:latin typeface="Arial" panose="020B0604020202020204" pitchFamily="34" charset="0"/>
              </a:rPr>
              <a:t>Brine</a:t>
            </a:r>
          </a:p>
          <a:p>
            <a:pPr eaLnBrk="1" hangingPunct="1">
              <a:spcBef>
                <a:spcPct val="10000"/>
              </a:spcBef>
              <a:buFontTx/>
              <a:buNone/>
            </a:pPr>
            <a:r>
              <a:rPr lang="en-AU" altLang="de-DE" sz="1200">
                <a:latin typeface="Arial" panose="020B0604020202020204" pitchFamily="34" charset="0"/>
              </a:rPr>
              <a:t>Refrigerant</a:t>
            </a:r>
          </a:p>
          <a:p>
            <a:pPr eaLnBrk="1" hangingPunct="1">
              <a:spcBef>
                <a:spcPct val="10000"/>
              </a:spcBef>
              <a:buFontTx/>
              <a:buNone/>
            </a:pPr>
            <a:r>
              <a:rPr lang="en-AU" altLang="de-DE" sz="1200">
                <a:latin typeface="Arial" panose="020B0604020202020204" pitchFamily="34" charset="0"/>
              </a:rPr>
              <a:t>Air</a:t>
            </a:r>
          </a:p>
        </p:txBody>
      </p:sp>
      <p:sp>
        <p:nvSpPr>
          <p:cNvPr id="63525" name="Line 48"/>
          <p:cNvSpPr>
            <a:spLocks noChangeShapeType="1"/>
          </p:cNvSpPr>
          <p:nvPr/>
        </p:nvSpPr>
        <p:spPr bwMode="auto">
          <a:xfrm>
            <a:off x="4572000" y="5895975"/>
            <a:ext cx="66675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63526" name="Line 49"/>
          <p:cNvSpPr>
            <a:spLocks noChangeShapeType="1"/>
          </p:cNvSpPr>
          <p:nvPr/>
        </p:nvSpPr>
        <p:spPr bwMode="auto">
          <a:xfrm>
            <a:off x="4572000" y="6099175"/>
            <a:ext cx="666750" cy="15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63527" name="Line 50"/>
          <p:cNvSpPr>
            <a:spLocks noChangeShapeType="1"/>
          </p:cNvSpPr>
          <p:nvPr/>
        </p:nvSpPr>
        <p:spPr bwMode="auto">
          <a:xfrm>
            <a:off x="4572000" y="6300788"/>
            <a:ext cx="666750" cy="1587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63528" name="Line 51"/>
          <p:cNvSpPr>
            <a:spLocks noChangeShapeType="1"/>
          </p:cNvSpPr>
          <p:nvPr/>
        </p:nvSpPr>
        <p:spPr bwMode="auto">
          <a:xfrm>
            <a:off x="4572000" y="6500813"/>
            <a:ext cx="666750" cy="1587"/>
          </a:xfrm>
          <a:prstGeom prst="line">
            <a:avLst/>
          </a:prstGeom>
          <a:noFill/>
          <a:ln w="38100">
            <a:solidFill>
              <a:srgbClr val="808080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63529" name="Line 48"/>
          <p:cNvSpPr>
            <a:spLocks noChangeShapeType="1"/>
          </p:cNvSpPr>
          <p:nvPr/>
        </p:nvSpPr>
        <p:spPr bwMode="auto">
          <a:xfrm>
            <a:off x="4572000" y="5691188"/>
            <a:ext cx="666750" cy="1587"/>
          </a:xfrm>
          <a:prstGeom prst="line">
            <a:avLst/>
          </a:prstGeom>
          <a:noFill/>
          <a:ln w="9525">
            <a:solidFill>
              <a:srgbClr val="00B0F0"/>
            </a:solidFill>
            <a:prstDash val="sys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63530" name="Line 51"/>
          <p:cNvSpPr>
            <a:spLocks noChangeShapeType="1"/>
          </p:cNvSpPr>
          <p:nvPr/>
        </p:nvSpPr>
        <p:spPr bwMode="auto">
          <a:xfrm>
            <a:off x="4572000" y="6697663"/>
            <a:ext cx="666750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cxnSp>
        <p:nvCxnSpPr>
          <p:cNvPr id="63531" name="AutoShape 24"/>
          <p:cNvCxnSpPr>
            <a:cxnSpLocks noChangeShapeType="1"/>
          </p:cNvCxnSpPr>
          <p:nvPr/>
        </p:nvCxnSpPr>
        <p:spPr bwMode="auto">
          <a:xfrm flipV="1">
            <a:off x="900113" y="1230313"/>
            <a:ext cx="0" cy="1982787"/>
          </a:xfrm>
          <a:prstGeom prst="straightConnector1">
            <a:avLst/>
          </a:prstGeom>
          <a:noFill/>
          <a:ln w="9525">
            <a:solidFill>
              <a:srgbClr val="00B0F0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4" name="Verbinder: gewinkelt 48">
            <a:extLst>
              <a:ext uri="{FF2B5EF4-FFF2-40B4-BE49-F238E27FC236}">
                <a16:creationId xmlns:a16="http://schemas.microsoft.com/office/drawing/2014/main" id="{32D6C750-928A-4534-BF0A-E6EB37547D7E}"/>
              </a:ext>
            </a:extLst>
          </p:cNvPr>
          <p:cNvCxnSpPr>
            <a:cxnSpLocks/>
          </p:cNvCxnSpPr>
          <p:nvPr/>
        </p:nvCxnSpPr>
        <p:spPr>
          <a:xfrm>
            <a:off x="900113" y="1233488"/>
            <a:ext cx="7178675" cy="649287"/>
          </a:xfrm>
          <a:prstGeom prst="bentConnector3">
            <a:avLst>
              <a:gd name="adj1" fmla="val 93122"/>
            </a:avLst>
          </a:prstGeom>
          <a:ln>
            <a:solidFill>
              <a:srgbClr val="00B0F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533" name="AutoShape 21"/>
          <p:cNvCxnSpPr>
            <a:cxnSpLocks noChangeShapeType="1"/>
          </p:cNvCxnSpPr>
          <p:nvPr/>
        </p:nvCxnSpPr>
        <p:spPr bwMode="auto">
          <a:xfrm rot="10800000" flipV="1">
            <a:off x="3644900" y="836613"/>
            <a:ext cx="855663" cy="600075"/>
          </a:xfrm>
          <a:prstGeom prst="bentConnector3">
            <a:avLst>
              <a:gd name="adj1" fmla="val -1204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3534" name="AutoShape 21"/>
          <p:cNvCxnSpPr>
            <a:cxnSpLocks noChangeShapeType="1"/>
            <a:stCxn id="63493" idx="3"/>
          </p:cNvCxnSpPr>
          <p:nvPr/>
        </p:nvCxnSpPr>
        <p:spPr bwMode="auto">
          <a:xfrm flipV="1">
            <a:off x="5003800" y="2997200"/>
            <a:ext cx="3097213" cy="504825"/>
          </a:xfrm>
          <a:prstGeom prst="bentConnector3">
            <a:avLst>
              <a:gd name="adj1" fmla="val 50000"/>
            </a:avLst>
          </a:prstGeom>
          <a:noFill/>
          <a:ln w="38100">
            <a:solidFill>
              <a:schemeClr val="tx1"/>
            </a:solidFill>
            <a:prstDash val="sysDot"/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3535" name="Rectangle 27"/>
          <p:cNvSpPr>
            <a:spLocks noChangeArrowheads="1"/>
          </p:cNvSpPr>
          <p:nvPr/>
        </p:nvSpPr>
        <p:spPr bwMode="auto">
          <a:xfrm>
            <a:off x="2627313" y="1333500"/>
            <a:ext cx="1009650" cy="576263"/>
          </a:xfrm>
          <a:prstGeom prst="rect">
            <a:avLst/>
          </a:prstGeom>
          <a:solidFill>
            <a:srgbClr val="FF9900"/>
          </a:solidFill>
          <a:ln w="25400">
            <a:solidFill>
              <a:srgbClr val="FF9900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AU" altLang="de-DE" sz="1800"/>
              <a:t>PVT</a:t>
            </a:r>
          </a:p>
        </p:txBody>
      </p:sp>
      <p:cxnSp>
        <p:nvCxnSpPr>
          <p:cNvPr id="63536" name="AutoShape 25"/>
          <p:cNvCxnSpPr>
            <a:cxnSpLocks noChangeShapeType="1"/>
            <a:endCxn id="63535" idx="0"/>
          </p:cNvCxnSpPr>
          <p:nvPr/>
        </p:nvCxnSpPr>
        <p:spPr bwMode="auto">
          <a:xfrm>
            <a:off x="3132138" y="979488"/>
            <a:ext cx="0" cy="3540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3537" name="AutoShape 25"/>
          <p:cNvCxnSpPr>
            <a:cxnSpLocks noChangeShapeType="1"/>
          </p:cNvCxnSpPr>
          <p:nvPr/>
        </p:nvCxnSpPr>
        <p:spPr bwMode="auto">
          <a:xfrm flipH="1">
            <a:off x="1900238" y="981075"/>
            <a:ext cx="12319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32" name="Gerader Verbinder 31"/>
          <p:cNvCxnSpPr/>
          <p:nvPr/>
        </p:nvCxnSpPr>
        <p:spPr>
          <a:xfrm flipV="1">
            <a:off x="1898650" y="849313"/>
            <a:ext cx="0" cy="13017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539" name="AutoShape 21"/>
          <p:cNvCxnSpPr>
            <a:cxnSpLocks noChangeShapeType="1"/>
            <a:endCxn id="63504" idx="0"/>
          </p:cNvCxnSpPr>
          <p:nvPr/>
        </p:nvCxnSpPr>
        <p:spPr bwMode="auto">
          <a:xfrm>
            <a:off x="1765300" y="2187575"/>
            <a:ext cx="4103688" cy="1960563"/>
          </a:xfrm>
          <a:prstGeom prst="bentConnector2">
            <a:avLst/>
          </a:prstGeom>
          <a:noFill/>
          <a:ln w="9525">
            <a:solidFill>
              <a:srgbClr val="00B0F0"/>
            </a:solidFill>
            <a:prstDash val="sys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3540" name="AutoShape 24"/>
          <p:cNvCxnSpPr>
            <a:cxnSpLocks noChangeShapeType="1"/>
          </p:cNvCxnSpPr>
          <p:nvPr/>
        </p:nvCxnSpPr>
        <p:spPr bwMode="auto">
          <a:xfrm flipV="1">
            <a:off x="3125788" y="1920875"/>
            <a:ext cx="0" cy="266700"/>
          </a:xfrm>
          <a:prstGeom prst="straightConnector1">
            <a:avLst/>
          </a:prstGeom>
          <a:noFill/>
          <a:ln w="9525">
            <a:solidFill>
              <a:srgbClr val="00B0F0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3541" name="AutoShape 24"/>
          <p:cNvCxnSpPr>
            <a:cxnSpLocks noChangeShapeType="1"/>
          </p:cNvCxnSpPr>
          <p:nvPr/>
        </p:nvCxnSpPr>
        <p:spPr bwMode="auto">
          <a:xfrm>
            <a:off x="5868988" y="2187575"/>
            <a:ext cx="2209800" cy="0"/>
          </a:xfrm>
          <a:prstGeom prst="straightConnector1">
            <a:avLst/>
          </a:prstGeom>
          <a:noFill/>
          <a:ln w="9525">
            <a:solidFill>
              <a:srgbClr val="00B0F0"/>
            </a:solidFill>
            <a:prstDash val="sys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8">
            <a:extLst>
              <a:ext uri="{FF2B5EF4-FFF2-40B4-BE49-F238E27FC236}">
                <a16:creationId xmlns:a16="http://schemas.microsoft.com/office/drawing/2014/main" id="{1D8570AC-2EAA-41EB-A2F2-FFC15CDAE182}"/>
              </a:ext>
            </a:extLst>
          </p:cNvPr>
          <p:cNvSpPr/>
          <p:nvPr/>
        </p:nvSpPr>
        <p:spPr>
          <a:xfrm>
            <a:off x="0" y="1052513"/>
            <a:ext cx="1116013" cy="580548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AU"/>
          </a:p>
        </p:txBody>
      </p:sp>
      <p:sp>
        <p:nvSpPr>
          <p:cNvPr id="5123" name="Text Box 45"/>
          <p:cNvSpPr txBox="1">
            <a:spLocks noChangeArrowheads="1"/>
          </p:cNvSpPr>
          <p:nvPr/>
        </p:nvSpPr>
        <p:spPr bwMode="auto">
          <a:xfrm>
            <a:off x="1116013" y="5942013"/>
            <a:ext cx="2952750" cy="915987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AU" altLang="de-DE" sz="1800" i="1">
                <a:latin typeface="Arial" panose="020B0604020202020204" pitchFamily="34" charset="0"/>
              </a:rPr>
              <a:t>System name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AU" altLang="de-DE" sz="1800" i="1">
                <a:latin typeface="Arial" panose="020B0604020202020204" pitchFamily="34" charset="0"/>
              </a:rPr>
              <a:t>Company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AU" altLang="de-DE" sz="1800" i="1">
              <a:latin typeface="Arial" panose="020B0604020202020204" pitchFamily="34" charset="0"/>
            </a:endParaRPr>
          </a:p>
        </p:txBody>
      </p:sp>
      <p:sp>
        <p:nvSpPr>
          <p:cNvPr id="2" name="Rectangle 48">
            <a:extLst>
              <a:ext uri="{FF2B5EF4-FFF2-40B4-BE49-F238E27FC236}">
                <a16:creationId xmlns:a16="http://schemas.microsoft.com/office/drawing/2014/main" id="{D9793F5A-7C49-42CD-BB54-DAE9A4726BA2}"/>
              </a:ext>
            </a:extLst>
          </p:cNvPr>
          <p:cNvSpPr/>
          <p:nvPr/>
        </p:nvSpPr>
        <p:spPr>
          <a:xfrm>
            <a:off x="8027988" y="1052513"/>
            <a:ext cx="1116012" cy="580548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AU"/>
          </a:p>
        </p:txBody>
      </p:sp>
      <p:sp>
        <p:nvSpPr>
          <p:cNvPr id="26629" name="Rectangle 34">
            <a:extLst>
              <a:ext uri="{FF2B5EF4-FFF2-40B4-BE49-F238E27FC236}">
                <a16:creationId xmlns:a16="http://schemas.microsoft.com/office/drawing/2014/main" id="{F0D3DF52-3A7A-47E7-8D3D-DFEA71B0B8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95738" y="3213100"/>
            <a:ext cx="1008062" cy="576263"/>
          </a:xfrm>
          <a:prstGeom prst="rect">
            <a:avLst/>
          </a:prstGeom>
          <a:noFill/>
          <a:ln w="25400">
            <a:solidFill>
              <a:srgbClr val="FF9900"/>
            </a:solidFill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n-AU" altLang="de-DE" sz="1800" dirty="0">
                <a:solidFill>
                  <a:schemeClr val="bg1">
                    <a:lumMod val="65000"/>
                  </a:schemeClr>
                </a:solidFill>
              </a:rPr>
              <a:t>Heat Pump</a:t>
            </a:r>
          </a:p>
        </p:txBody>
      </p:sp>
      <p:sp>
        <p:nvSpPr>
          <p:cNvPr id="5" name="Rectangle 48">
            <a:extLst>
              <a:ext uri="{FF2B5EF4-FFF2-40B4-BE49-F238E27FC236}">
                <a16:creationId xmlns:a16="http://schemas.microsoft.com/office/drawing/2014/main" id="{3FC82D51-A375-45EC-BEB9-A51CABE1C732}"/>
              </a:ext>
            </a:extLst>
          </p:cNvPr>
          <p:cNvSpPr/>
          <p:nvPr/>
        </p:nvSpPr>
        <p:spPr>
          <a:xfrm>
            <a:off x="0" y="0"/>
            <a:ext cx="9144000" cy="105251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AU"/>
          </a:p>
        </p:txBody>
      </p:sp>
      <p:sp>
        <p:nvSpPr>
          <p:cNvPr id="5127" name="Rectangle 14"/>
          <p:cNvSpPr>
            <a:spLocks noChangeArrowheads="1"/>
          </p:cNvSpPr>
          <p:nvPr/>
        </p:nvSpPr>
        <p:spPr bwMode="auto">
          <a:xfrm>
            <a:off x="3995738" y="260350"/>
            <a:ext cx="1008062" cy="576263"/>
          </a:xfrm>
          <a:prstGeom prst="rect">
            <a:avLst/>
          </a:prstGeom>
          <a:noFill/>
          <a:ln w="25400" algn="ctr">
            <a:solidFill>
              <a:srgbClr val="99CC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AU" altLang="de-DE" sz="1800">
                <a:solidFill>
                  <a:srgbClr val="A6A6A6"/>
                </a:solidFill>
              </a:rPr>
              <a:t>Air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7A5C5C5D-A958-44BC-A87E-F12ED6EE4E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64163" y="260350"/>
            <a:ext cx="1008062" cy="576263"/>
          </a:xfrm>
          <a:prstGeom prst="rect">
            <a:avLst/>
          </a:prstGeom>
          <a:noFill/>
          <a:ln w="25400" algn="ctr">
            <a:solidFill>
              <a:srgbClr val="99CC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1" hangingPunct="1">
              <a:defRPr/>
            </a:pPr>
            <a:r>
              <a:rPr lang="en-AU">
                <a:solidFill>
                  <a:schemeClr val="bg1">
                    <a:lumMod val="65000"/>
                  </a:schemeClr>
                </a:solidFill>
                <a:latin typeface="Calibri" pitchFamily="34" charset="0"/>
              </a:rPr>
              <a:t>Water</a:t>
            </a:r>
          </a:p>
        </p:txBody>
      </p:sp>
      <p:sp>
        <p:nvSpPr>
          <p:cNvPr id="5129" name="Rectangle 26"/>
          <p:cNvSpPr>
            <a:spLocks noChangeArrowheads="1"/>
          </p:cNvSpPr>
          <p:nvPr/>
        </p:nvSpPr>
        <p:spPr bwMode="auto">
          <a:xfrm>
            <a:off x="2628900" y="260350"/>
            <a:ext cx="1008063" cy="576263"/>
          </a:xfrm>
          <a:prstGeom prst="rect">
            <a:avLst/>
          </a:prstGeom>
          <a:noFill/>
          <a:ln w="25400" algn="ctr">
            <a:solidFill>
              <a:srgbClr val="99CC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AU" altLang="de-DE" sz="1800">
                <a:solidFill>
                  <a:srgbClr val="A6A6A6"/>
                </a:solidFill>
              </a:rPr>
              <a:t>Ground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A8F14F67-0BB7-417E-8282-0A874F383F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28900" y="2276475"/>
            <a:ext cx="1008063" cy="576263"/>
          </a:xfrm>
          <a:prstGeom prst="rect">
            <a:avLst/>
          </a:prstGeom>
          <a:solidFill>
            <a:schemeClr val="bg1"/>
          </a:solidFill>
          <a:ln w="25400" algn="ctr">
            <a:solidFill>
              <a:schemeClr val="accent1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1" hangingPunct="1">
              <a:defRPr/>
            </a:pPr>
            <a:r>
              <a:rPr lang="en-AU">
                <a:solidFill>
                  <a:schemeClr val="bg1">
                    <a:lumMod val="65000"/>
                  </a:schemeClr>
                </a:solidFill>
                <a:latin typeface="Calibri" pitchFamily="34" charset="0"/>
              </a:rPr>
              <a:t>Storage (source)</a:t>
            </a:r>
          </a:p>
        </p:txBody>
      </p:sp>
      <p:sp>
        <p:nvSpPr>
          <p:cNvPr id="26635" name="Rectangle 32">
            <a:extLst>
              <a:ext uri="{FF2B5EF4-FFF2-40B4-BE49-F238E27FC236}">
                <a16:creationId xmlns:a16="http://schemas.microsoft.com/office/drawing/2014/main" id="{ED8408A5-BBBC-4F1C-BB24-11FE65AFF5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32588" y="5011738"/>
            <a:ext cx="1008062" cy="576262"/>
          </a:xfrm>
          <a:prstGeom prst="rect">
            <a:avLst/>
          </a:prstGeom>
          <a:solidFill>
            <a:schemeClr val="bg1"/>
          </a:solidFill>
          <a:ln w="25400" algn="ctr">
            <a:solidFill>
              <a:schemeClr val="accent1"/>
            </a:solidFill>
            <a:miter lim="800000"/>
            <a:headEnd/>
            <a:tailEnd/>
          </a:ln>
        </p:spPr>
        <p:txBody>
          <a:bodyPr lIns="36000" rIns="36000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buFont typeface="Arial" panose="020B0604020202020204" pitchFamily="34" charset="0"/>
              <a:buNone/>
              <a:defRPr/>
            </a:pPr>
            <a:r>
              <a:rPr lang="en-AU" altLang="de-DE" sz="1800" dirty="0">
                <a:solidFill>
                  <a:schemeClr val="bg1">
                    <a:lumMod val="65000"/>
                  </a:schemeClr>
                </a:solidFill>
              </a:rPr>
              <a:t>Storage (sink)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A23E0F12-56FF-4AA0-9BDF-B4F7A8ACCF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01013" y="2492375"/>
            <a:ext cx="1008062" cy="576263"/>
          </a:xfrm>
          <a:prstGeom prst="rect">
            <a:avLst/>
          </a:prstGeom>
          <a:noFill/>
          <a:ln w="25400" algn="ctr">
            <a:solidFill>
              <a:schemeClr val="accent2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1" hangingPunct="1">
              <a:defRPr/>
            </a:pPr>
            <a:r>
              <a:rPr lang="en-AU" dirty="0">
                <a:solidFill>
                  <a:schemeClr val="bg1">
                    <a:lumMod val="65000"/>
                  </a:schemeClr>
                </a:solidFill>
                <a:latin typeface="Calibri" pitchFamily="34" charset="0"/>
              </a:rPr>
              <a:t>Space Heat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4D907537-A234-422C-96E7-0012649442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01013" y="3211513"/>
            <a:ext cx="1008062" cy="576262"/>
          </a:xfrm>
          <a:prstGeom prst="rect">
            <a:avLst/>
          </a:prstGeom>
          <a:noFill/>
          <a:ln w="25400" algn="ctr">
            <a:solidFill>
              <a:schemeClr val="accent2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1" hangingPunct="1">
              <a:defRPr/>
            </a:pPr>
            <a:r>
              <a:rPr lang="en-AU" dirty="0">
                <a:solidFill>
                  <a:schemeClr val="bg1">
                    <a:lumMod val="65000"/>
                  </a:schemeClr>
                </a:solidFill>
                <a:latin typeface="Calibri" pitchFamily="34" charset="0"/>
              </a:rPr>
              <a:t>DHW</a:t>
            </a:r>
          </a:p>
        </p:txBody>
      </p:sp>
      <p:sp>
        <p:nvSpPr>
          <p:cNvPr id="5134" name="Rectangle 45"/>
          <p:cNvSpPr>
            <a:spLocks noChangeArrowheads="1"/>
          </p:cNvSpPr>
          <p:nvPr/>
        </p:nvSpPr>
        <p:spPr bwMode="auto">
          <a:xfrm>
            <a:off x="6732588" y="260350"/>
            <a:ext cx="1008062" cy="576263"/>
          </a:xfrm>
          <a:prstGeom prst="rect">
            <a:avLst/>
          </a:prstGeom>
          <a:noFill/>
          <a:ln w="25400" algn="ctr">
            <a:solidFill>
              <a:srgbClr val="99CC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AU" altLang="de-DE" sz="1800">
                <a:solidFill>
                  <a:srgbClr val="A6A6A6"/>
                </a:solidFill>
              </a:rPr>
              <a:t>Waste Heat</a:t>
            </a:r>
          </a:p>
        </p:txBody>
      </p:sp>
      <p:sp>
        <p:nvSpPr>
          <p:cNvPr id="5135" name="Rectangle 46"/>
          <p:cNvSpPr>
            <a:spLocks noChangeArrowheads="1"/>
          </p:cNvSpPr>
          <p:nvPr/>
        </p:nvSpPr>
        <p:spPr bwMode="auto">
          <a:xfrm>
            <a:off x="1260475" y="260350"/>
            <a:ext cx="1009650" cy="576263"/>
          </a:xfrm>
          <a:prstGeom prst="rect">
            <a:avLst/>
          </a:prstGeom>
          <a:noFill/>
          <a:ln w="25400" algn="ctr">
            <a:solidFill>
              <a:srgbClr val="99CC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AU" altLang="de-DE" sz="1800">
                <a:solidFill>
                  <a:srgbClr val="A6A6A6"/>
                </a:solidFill>
              </a:rPr>
              <a:t>Sun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BD8723C5-8E81-45BB-BB2B-52D81E4DEA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64163" y="4148138"/>
            <a:ext cx="1008062" cy="576262"/>
          </a:xfrm>
          <a:prstGeom prst="rect">
            <a:avLst/>
          </a:prstGeom>
          <a:noFill/>
          <a:ln w="25400" algn="ctr">
            <a:solidFill>
              <a:srgbClr val="FF9900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1" hangingPunct="1">
              <a:defRPr/>
            </a:pPr>
            <a:r>
              <a:rPr lang="en-AU" dirty="0">
                <a:solidFill>
                  <a:schemeClr val="bg1">
                    <a:lumMod val="65000"/>
                  </a:schemeClr>
                </a:solidFill>
                <a:latin typeface="Calibri" pitchFamily="34" charset="0"/>
              </a:rPr>
              <a:t>Backup</a:t>
            </a:r>
          </a:p>
        </p:txBody>
      </p:sp>
      <p:cxnSp>
        <p:nvCxnSpPr>
          <p:cNvPr id="5137" name="Straight Connector 53"/>
          <p:cNvCxnSpPr>
            <a:cxnSpLocks noChangeShapeType="1"/>
          </p:cNvCxnSpPr>
          <p:nvPr/>
        </p:nvCxnSpPr>
        <p:spPr bwMode="auto">
          <a:xfrm rot="5400000" flipH="1" flipV="1">
            <a:off x="4599782" y="3428206"/>
            <a:ext cx="6858000" cy="1587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" name="Rectangle 43">
            <a:extLst>
              <a:ext uri="{FF2B5EF4-FFF2-40B4-BE49-F238E27FC236}">
                <a16:creationId xmlns:a16="http://schemas.microsoft.com/office/drawing/2014/main" id="{C31F0F46-F9BC-4105-A0EB-0B76B3576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01013" y="3932238"/>
            <a:ext cx="1008062" cy="576262"/>
          </a:xfrm>
          <a:prstGeom prst="rect">
            <a:avLst/>
          </a:prstGeom>
          <a:noFill/>
          <a:ln w="25400" algn="ctr">
            <a:solidFill>
              <a:schemeClr val="accent2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1" hangingPunct="1">
              <a:defRPr/>
            </a:pPr>
            <a:r>
              <a:rPr lang="en-AU">
                <a:solidFill>
                  <a:schemeClr val="bg1">
                    <a:lumMod val="65000"/>
                  </a:schemeClr>
                </a:solidFill>
                <a:latin typeface="Calibri" pitchFamily="34" charset="0"/>
              </a:rPr>
              <a:t>Cold</a:t>
            </a:r>
          </a:p>
        </p:txBody>
      </p:sp>
      <p:cxnSp>
        <p:nvCxnSpPr>
          <p:cNvPr id="5139" name="Straight Connector 55"/>
          <p:cNvCxnSpPr>
            <a:cxnSpLocks noChangeShapeType="1"/>
          </p:cNvCxnSpPr>
          <p:nvPr/>
        </p:nvCxnSpPr>
        <p:spPr bwMode="auto">
          <a:xfrm>
            <a:off x="0" y="1052513"/>
            <a:ext cx="91440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5140" name="Rectangle 14"/>
          <p:cNvSpPr>
            <a:spLocks noChangeArrowheads="1"/>
          </p:cNvSpPr>
          <p:nvPr/>
        </p:nvSpPr>
        <p:spPr bwMode="auto">
          <a:xfrm>
            <a:off x="34925" y="4148138"/>
            <a:ext cx="1008063" cy="576262"/>
          </a:xfrm>
          <a:prstGeom prst="rect">
            <a:avLst/>
          </a:prstGeom>
          <a:solidFill>
            <a:srgbClr val="D9D9D9"/>
          </a:solidFill>
          <a:ln w="25400" algn="ctr">
            <a:solidFill>
              <a:srgbClr val="808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AU" altLang="de-DE" sz="1800">
                <a:solidFill>
                  <a:srgbClr val="A6A6A6"/>
                </a:solidFill>
              </a:rPr>
              <a:t>Energy Carrier</a:t>
            </a:r>
          </a:p>
        </p:txBody>
      </p:sp>
      <p:cxnSp>
        <p:nvCxnSpPr>
          <p:cNvPr id="5141" name="Straight Connector 52"/>
          <p:cNvCxnSpPr>
            <a:cxnSpLocks noChangeShapeType="1"/>
          </p:cNvCxnSpPr>
          <p:nvPr/>
        </p:nvCxnSpPr>
        <p:spPr bwMode="auto">
          <a:xfrm rot="5400000" flipH="1" flipV="1">
            <a:off x="-2312193" y="3428206"/>
            <a:ext cx="6858000" cy="1587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142" name="Rectangle 34"/>
          <p:cNvSpPr>
            <a:spLocks noChangeArrowheads="1"/>
          </p:cNvSpPr>
          <p:nvPr/>
        </p:nvSpPr>
        <p:spPr bwMode="auto">
          <a:xfrm>
            <a:off x="6732588" y="5013325"/>
            <a:ext cx="287337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AU" altLang="de-DE" sz="1800"/>
          </a:p>
        </p:txBody>
      </p:sp>
      <p:sp>
        <p:nvSpPr>
          <p:cNvPr id="5143" name="Rectangle 34"/>
          <p:cNvSpPr>
            <a:spLocks noChangeArrowheads="1"/>
          </p:cNvSpPr>
          <p:nvPr/>
        </p:nvSpPr>
        <p:spPr bwMode="auto">
          <a:xfrm>
            <a:off x="6732588" y="5302250"/>
            <a:ext cx="287337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AU" altLang="de-DE" sz="1800"/>
          </a:p>
        </p:txBody>
      </p:sp>
      <p:sp>
        <p:nvSpPr>
          <p:cNvPr id="26655" name="Rectangle 27">
            <a:extLst>
              <a:ext uri="{FF2B5EF4-FFF2-40B4-BE49-F238E27FC236}">
                <a16:creationId xmlns:a16="http://schemas.microsoft.com/office/drawing/2014/main" id="{8AB03FFD-95FE-4F1B-95FD-6F426CFC64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58888" y="1341438"/>
            <a:ext cx="1009650" cy="576262"/>
          </a:xfrm>
          <a:prstGeom prst="rect">
            <a:avLst/>
          </a:prstGeom>
          <a:noFill/>
          <a:ln w="25400">
            <a:solidFill>
              <a:srgbClr val="FF9900"/>
            </a:solidFill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n-AU" altLang="de-DE" sz="1800">
                <a:solidFill>
                  <a:schemeClr val="bg1">
                    <a:lumMod val="65000"/>
                  </a:schemeClr>
                </a:solidFill>
              </a:rPr>
              <a:t>PVT</a:t>
            </a:r>
          </a:p>
        </p:txBody>
      </p:sp>
      <p:sp>
        <p:nvSpPr>
          <p:cNvPr id="26657" name="Rectangle 28">
            <a:extLst>
              <a:ext uri="{FF2B5EF4-FFF2-40B4-BE49-F238E27FC236}">
                <a16:creationId xmlns:a16="http://schemas.microsoft.com/office/drawing/2014/main" id="{2B707B50-35ED-4AB2-A4A3-D60D4EEE56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64163" y="1341438"/>
            <a:ext cx="1008062" cy="576262"/>
          </a:xfrm>
          <a:prstGeom prst="rect">
            <a:avLst/>
          </a:prstGeom>
          <a:noFill/>
          <a:ln w="25400" algn="ctr">
            <a:solidFill>
              <a:srgbClr val="00B0F0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n-AU" altLang="de-DE" sz="1800">
                <a:solidFill>
                  <a:schemeClr val="bg1">
                    <a:lumMod val="65000"/>
                  </a:schemeClr>
                </a:solidFill>
              </a:rPr>
              <a:t>Battery Storage</a:t>
            </a:r>
          </a:p>
        </p:txBody>
      </p:sp>
      <p:sp>
        <p:nvSpPr>
          <p:cNvPr id="5146" name="Rectangle 14"/>
          <p:cNvSpPr>
            <a:spLocks noChangeArrowheads="1"/>
          </p:cNvSpPr>
          <p:nvPr/>
        </p:nvSpPr>
        <p:spPr bwMode="auto">
          <a:xfrm>
            <a:off x="8081963" y="1771650"/>
            <a:ext cx="1008062" cy="576263"/>
          </a:xfrm>
          <a:prstGeom prst="rect">
            <a:avLst/>
          </a:prstGeom>
          <a:noFill/>
          <a:ln w="25400" algn="ctr">
            <a:solidFill>
              <a:srgbClr val="80808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36000" rIns="36000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AU" altLang="de-DE" sz="1800">
                <a:solidFill>
                  <a:srgbClr val="A6A6A6"/>
                </a:solidFill>
              </a:rPr>
              <a:t>Electrical Load</a:t>
            </a:r>
          </a:p>
        </p:txBody>
      </p:sp>
      <p:sp>
        <p:nvSpPr>
          <p:cNvPr id="5147" name="Text Box 46"/>
          <p:cNvSpPr txBox="1">
            <a:spLocks noChangeArrowheads="1"/>
          </p:cNvSpPr>
          <p:nvPr/>
        </p:nvSpPr>
        <p:spPr bwMode="auto">
          <a:xfrm>
            <a:off x="5292725" y="5557838"/>
            <a:ext cx="1368425" cy="12922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10000"/>
              </a:spcBef>
              <a:buFontTx/>
              <a:buNone/>
            </a:pPr>
            <a:r>
              <a:rPr lang="en-AU" altLang="de-DE" sz="1200">
                <a:latin typeface="Arial" panose="020B0604020202020204" pitchFamily="34" charset="0"/>
              </a:rPr>
              <a:t>Electrical Energy</a:t>
            </a:r>
          </a:p>
          <a:p>
            <a:pPr eaLnBrk="1" hangingPunct="1">
              <a:spcBef>
                <a:spcPct val="10000"/>
              </a:spcBef>
              <a:buFontTx/>
              <a:buNone/>
            </a:pPr>
            <a:r>
              <a:rPr lang="en-AU" altLang="de-DE" sz="1200">
                <a:latin typeface="Arial" panose="020B0604020202020204" pitchFamily="34" charset="0"/>
              </a:rPr>
              <a:t>Driving Energy</a:t>
            </a:r>
          </a:p>
          <a:p>
            <a:pPr eaLnBrk="1" hangingPunct="1">
              <a:spcBef>
                <a:spcPct val="10000"/>
              </a:spcBef>
              <a:buFontTx/>
              <a:buNone/>
            </a:pPr>
            <a:r>
              <a:rPr lang="en-AU" altLang="de-DE" sz="1200">
                <a:latin typeface="Arial" panose="020B0604020202020204" pitchFamily="34" charset="0"/>
              </a:rPr>
              <a:t>Water</a:t>
            </a:r>
          </a:p>
          <a:p>
            <a:pPr eaLnBrk="1" hangingPunct="1">
              <a:spcBef>
                <a:spcPct val="10000"/>
              </a:spcBef>
              <a:buFontTx/>
              <a:buNone/>
            </a:pPr>
            <a:r>
              <a:rPr lang="en-AU" altLang="de-DE" sz="1200">
                <a:latin typeface="Arial" panose="020B0604020202020204" pitchFamily="34" charset="0"/>
              </a:rPr>
              <a:t>Brine</a:t>
            </a:r>
          </a:p>
          <a:p>
            <a:pPr eaLnBrk="1" hangingPunct="1">
              <a:spcBef>
                <a:spcPct val="10000"/>
              </a:spcBef>
              <a:buFontTx/>
              <a:buNone/>
            </a:pPr>
            <a:r>
              <a:rPr lang="en-AU" altLang="de-DE" sz="1200">
                <a:latin typeface="Arial" panose="020B0604020202020204" pitchFamily="34" charset="0"/>
              </a:rPr>
              <a:t>Refrigerant</a:t>
            </a:r>
          </a:p>
          <a:p>
            <a:pPr eaLnBrk="1" hangingPunct="1">
              <a:spcBef>
                <a:spcPct val="10000"/>
              </a:spcBef>
              <a:buFontTx/>
              <a:buNone/>
            </a:pPr>
            <a:r>
              <a:rPr lang="en-AU" altLang="de-DE" sz="1200">
                <a:latin typeface="Arial" panose="020B0604020202020204" pitchFamily="34" charset="0"/>
              </a:rPr>
              <a:t>Air</a:t>
            </a:r>
          </a:p>
        </p:txBody>
      </p:sp>
      <p:sp>
        <p:nvSpPr>
          <p:cNvPr id="5148" name="Line 48"/>
          <p:cNvSpPr>
            <a:spLocks noChangeShapeType="1"/>
          </p:cNvSpPr>
          <p:nvPr/>
        </p:nvSpPr>
        <p:spPr bwMode="auto">
          <a:xfrm>
            <a:off x="4572000" y="5895975"/>
            <a:ext cx="66675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149" name="Line 49"/>
          <p:cNvSpPr>
            <a:spLocks noChangeShapeType="1"/>
          </p:cNvSpPr>
          <p:nvPr/>
        </p:nvSpPr>
        <p:spPr bwMode="auto">
          <a:xfrm>
            <a:off x="4572000" y="6099175"/>
            <a:ext cx="666750" cy="15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150" name="Line 50"/>
          <p:cNvSpPr>
            <a:spLocks noChangeShapeType="1"/>
          </p:cNvSpPr>
          <p:nvPr/>
        </p:nvSpPr>
        <p:spPr bwMode="auto">
          <a:xfrm>
            <a:off x="4572000" y="6300788"/>
            <a:ext cx="666750" cy="1587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151" name="Line 51"/>
          <p:cNvSpPr>
            <a:spLocks noChangeShapeType="1"/>
          </p:cNvSpPr>
          <p:nvPr/>
        </p:nvSpPr>
        <p:spPr bwMode="auto">
          <a:xfrm>
            <a:off x="4572000" y="6500813"/>
            <a:ext cx="666750" cy="1587"/>
          </a:xfrm>
          <a:prstGeom prst="line">
            <a:avLst/>
          </a:prstGeom>
          <a:noFill/>
          <a:ln w="38100">
            <a:solidFill>
              <a:srgbClr val="808080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152" name="Line 48"/>
          <p:cNvSpPr>
            <a:spLocks noChangeShapeType="1"/>
          </p:cNvSpPr>
          <p:nvPr/>
        </p:nvSpPr>
        <p:spPr bwMode="auto">
          <a:xfrm>
            <a:off x="4572000" y="5691188"/>
            <a:ext cx="666750" cy="1587"/>
          </a:xfrm>
          <a:prstGeom prst="line">
            <a:avLst/>
          </a:prstGeom>
          <a:noFill/>
          <a:ln w="9525">
            <a:solidFill>
              <a:srgbClr val="00B0F0"/>
            </a:solidFill>
            <a:prstDash val="sys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153" name="Rectangle 14"/>
          <p:cNvSpPr>
            <a:spLocks noChangeArrowheads="1"/>
          </p:cNvSpPr>
          <p:nvPr/>
        </p:nvSpPr>
        <p:spPr bwMode="auto">
          <a:xfrm>
            <a:off x="34925" y="3213100"/>
            <a:ext cx="1008063" cy="576263"/>
          </a:xfrm>
          <a:prstGeom prst="rect">
            <a:avLst/>
          </a:prstGeom>
          <a:noFill/>
          <a:ln w="25400" algn="ctr">
            <a:solidFill>
              <a:srgbClr val="80808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36000" rIns="36000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de-DE" sz="1800">
                <a:solidFill>
                  <a:srgbClr val="A6A6A6"/>
                </a:solidFill>
              </a:rPr>
              <a:t>Electricity</a:t>
            </a:r>
          </a:p>
          <a:p>
            <a:pPr algn="ctr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de-DE" sz="1800">
                <a:solidFill>
                  <a:srgbClr val="A6A6A6"/>
                </a:solidFill>
              </a:rPr>
              <a:t>(Grid)</a:t>
            </a:r>
          </a:p>
        </p:txBody>
      </p:sp>
      <p:sp>
        <p:nvSpPr>
          <p:cNvPr id="5154" name="Line 51"/>
          <p:cNvSpPr>
            <a:spLocks noChangeShapeType="1"/>
          </p:cNvSpPr>
          <p:nvPr/>
        </p:nvSpPr>
        <p:spPr bwMode="auto">
          <a:xfrm>
            <a:off x="4572000" y="6697663"/>
            <a:ext cx="666750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8">
            <a:extLst>
              <a:ext uri="{FF2B5EF4-FFF2-40B4-BE49-F238E27FC236}">
                <a16:creationId xmlns:a16="http://schemas.microsoft.com/office/drawing/2014/main" id="{1D8570AC-2EAA-41EB-A2F2-FFC15CDAE182}"/>
              </a:ext>
            </a:extLst>
          </p:cNvPr>
          <p:cNvSpPr/>
          <p:nvPr/>
        </p:nvSpPr>
        <p:spPr>
          <a:xfrm>
            <a:off x="0" y="1052513"/>
            <a:ext cx="1116013" cy="580548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AU"/>
          </a:p>
        </p:txBody>
      </p:sp>
      <p:sp>
        <p:nvSpPr>
          <p:cNvPr id="34819" name="Text Box 45"/>
          <p:cNvSpPr txBox="1">
            <a:spLocks noChangeArrowheads="1"/>
          </p:cNvSpPr>
          <p:nvPr/>
        </p:nvSpPr>
        <p:spPr bwMode="auto">
          <a:xfrm>
            <a:off x="1116013" y="5942013"/>
            <a:ext cx="2952750" cy="915987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de-DE" sz="1600" i="1">
                <a:latin typeface="Arial" panose="020B0604020202020204" pitchFamily="34" charset="0"/>
              </a:rPr>
              <a:t>Parallel ASHP concept with PVT and battery storage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AU" altLang="de-DE" sz="1600" i="1">
              <a:latin typeface="Arial" panose="020B0604020202020204" pitchFamily="34" charset="0"/>
            </a:endParaRPr>
          </a:p>
        </p:txBody>
      </p:sp>
      <p:sp>
        <p:nvSpPr>
          <p:cNvPr id="2" name="Rectangle 48">
            <a:extLst>
              <a:ext uri="{FF2B5EF4-FFF2-40B4-BE49-F238E27FC236}">
                <a16:creationId xmlns:a16="http://schemas.microsoft.com/office/drawing/2014/main" id="{D9793F5A-7C49-42CD-BB54-DAE9A4726BA2}"/>
              </a:ext>
            </a:extLst>
          </p:cNvPr>
          <p:cNvSpPr/>
          <p:nvPr/>
        </p:nvSpPr>
        <p:spPr>
          <a:xfrm>
            <a:off x="8027988" y="1052513"/>
            <a:ext cx="1116012" cy="580548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AU"/>
          </a:p>
        </p:txBody>
      </p:sp>
      <p:sp>
        <p:nvSpPr>
          <p:cNvPr id="34821" name="Rectangle 34"/>
          <p:cNvSpPr>
            <a:spLocks noChangeArrowheads="1"/>
          </p:cNvSpPr>
          <p:nvPr/>
        </p:nvSpPr>
        <p:spPr bwMode="auto">
          <a:xfrm>
            <a:off x="3995738" y="3213100"/>
            <a:ext cx="1008062" cy="576263"/>
          </a:xfrm>
          <a:prstGeom prst="rect">
            <a:avLst/>
          </a:prstGeom>
          <a:solidFill>
            <a:srgbClr val="FF9900"/>
          </a:solidFill>
          <a:ln w="25400">
            <a:solidFill>
              <a:srgbClr val="FF9900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AU" altLang="de-DE" sz="1800"/>
              <a:t>Heat Pump</a:t>
            </a:r>
          </a:p>
        </p:txBody>
      </p:sp>
      <p:sp>
        <p:nvSpPr>
          <p:cNvPr id="5" name="Rectangle 48">
            <a:extLst>
              <a:ext uri="{FF2B5EF4-FFF2-40B4-BE49-F238E27FC236}">
                <a16:creationId xmlns:a16="http://schemas.microsoft.com/office/drawing/2014/main" id="{3FC82D51-A375-45EC-BEB9-A51CABE1C732}"/>
              </a:ext>
            </a:extLst>
          </p:cNvPr>
          <p:cNvSpPr/>
          <p:nvPr/>
        </p:nvSpPr>
        <p:spPr>
          <a:xfrm>
            <a:off x="-1588" y="0"/>
            <a:ext cx="9144001" cy="105251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AU"/>
          </a:p>
        </p:txBody>
      </p:sp>
      <p:sp>
        <p:nvSpPr>
          <p:cNvPr id="34823" name="Rectangle 14"/>
          <p:cNvSpPr>
            <a:spLocks noChangeArrowheads="1"/>
          </p:cNvSpPr>
          <p:nvPr/>
        </p:nvSpPr>
        <p:spPr bwMode="auto">
          <a:xfrm>
            <a:off x="3995738" y="260350"/>
            <a:ext cx="1008062" cy="576263"/>
          </a:xfrm>
          <a:prstGeom prst="rect">
            <a:avLst/>
          </a:prstGeom>
          <a:solidFill>
            <a:srgbClr val="99CC00"/>
          </a:solidFill>
          <a:ln w="25400" algn="ctr">
            <a:solidFill>
              <a:srgbClr val="99CC00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AU" altLang="de-DE" sz="1800"/>
              <a:t>Air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7A5C5C5D-A958-44BC-A87E-F12ED6EE4E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64163" y="260350"/>
            <a:ext cx="1008062" cy="576263"/>
          </a:xfrm>
          <a:prstGeom prst="rect">
            <a:avLst/>
          </a:prstGeom>
          <a:noFill/>
          <a:ln w="25400" algn="ctr">
            <a:solidFill>
              <a:srgbClr val="99CC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1" hangingPunct="1">
              <a:defRPr/>
            </a:pPr>
            <a:r>
              <a:rPr lang="en-AU">
                <a:solidFill>
                  <a:schemeClr val="bg1">
                    <a:lumMod val="65000"/>
                  </a:schemeClr>
                </a:solidFill>
                <a:latin typeface="Calibri" pitchFamily="34" charset="0"/>
              </a:rPr>
              <a:t>Water</a:t>
            </a:r>
          </a:p>
        </p:txBody>
      </p:sp>
      <p:sp>
        <p:nvSpPr>
          <p:cNvPr id="34825" name="Rectangle 26"/>
          <p:cNvSpPr>
            <a:spLocks noChangeArrowheads="1"/>
          </p:cNvSpPr>
          <p:nvPr/>
        </p:nvSpPr>
        <p:spPr bwMode="auto">
          <a:xfrm>
            <a:off x="2628900" y="260350"/>
            <a:ext cx="1008063" cy="576263"/>
          </a:xfrm>
          <a:prstGeom prst="rect">
            <a:avLst/>
          </a:prstGeom>
          <a:noFill/>
          <a:ln w="25400" algn="ctr">
            <a:solidFill>
              <a:srgbClr val="99CC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AU" altLang="de-DE" sz="1800">
                <a:solidFill>
                  <a:srgbClr val="A6A6A6"/>
                </a:solidFill>
              </a:rPr>
              <a:t>Ground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A8F14F67-0BB7-417E-8282-0A874F383F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28900" y="2276475"/>
            <a:ext cx="1008063" cy="576263"/>
          </a:xfrm>
          <a:prstGeom prst="rect">
            <a:avLst/>
          </a:prstGeom>
          <a:solidFill>
            <a:schemeClr val="bg1"/>
          </a:solidFill>
          <a:ln w="25400" algn="ctr">
            <a:solidFill>
              <a:schemeClr val="accent1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1" hangingPunct="1">
              <a:defRPr/>
            </a:pPr>
            <a:r>
              <a:rPr lang="en-AU" dirty="0">
                <a:solidFill>
                  <a:schemeClr val="bg1">
                    <a:lumMod val="65000"/>
                  </a:schemeClr>
                </a:solidFill>
                <a:latin typeface="Calibri" pitchFamily="34" charset="0"/>
              </a:rPr>
              <a:t>Storage (source)</a:t>
            </a:r>
          </a:p>
        </p:txBody>
      </p:sp>
      <p:sp>
        <p:nvSpPr>
          <p:cNvPr id="34827" name="Rectangle 32"/>
          <p:cNvSpPr>
            <a:spLocks noChangeArrowheads="1"/>
          </p:cNvSpPr>
          <p:nvPr/>
        </p:nvSpPr>
        <p:spPr bwMode="auto">
          <a:xfrm>
            <a:off x="6732588" y="5011738"/>
            <a:ext cx="1008062" cy="576262"/>
          </a:xfrm>
          <a:prstGeom prst="rect">
            <a:avLst/>
          </a:prstGeom>
          <a:solidFill>
            <a:srgbClr val="4F81BD"/>
          </a:solidFill>
          <a:ln w="25400" algn="ctr">
            <a:solidFill>
              <a:schemeClr val="accent1"/>
            </a:solidFill>
            <a:miter lim="800000"/>
            <a:headEnd/>
            <a:tailEnd/>
          </a:ln>
        </p:spPr>
        <p:txBody>
          <a:bodyPr lIns="36000" rIns="36000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en-AU" altLang="de-DE" sz="1800"/>
              <a:t>Storage (sink)</a:t>
            </a:r>
          </a:p>
        </p:txBody>
      </p:sp>
      <p:sp>
        <p:nvSpPr>
          <p:cNvPr id="34828" name="Rectangle 43"/>
          <p:cNvSpPr>
            <a:spLocks noChangeArrowheads="1"/>
          </p:cNvSpPr>
          <p:nvPr/>
        </p:nvSpPr>
        <p:spPr bwMode="auto">
          <a:xfrm>
            <a:off x="8101013" y="2492375"/>
            <a:ext cx="1008062" cy="576263"/>
          </a:xfrm>
          <a:prstGeom prst="rect">
            <a:avLst/>
          </a:prstGeom>
          <a:solidFill>
            <a:srgbClr val="C0504D"/>
          </a:solidFill>
          <a:ln w="25400" algn="ctr">
            <a:solidFill>
              <a:schemeClr val="accent2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AU" altLang="de-DE" sz="1800"/>
              <a:t>Space Heat</a:t>
            </a:r>
          </a:p>
        </p:txBody>
      </p:sp>
      <p:sp>
        <p:nvSpPr>
          <p:cNvPr id="34829" name="Rectangle 44"/>
          <p:cNvSpPr>
            <a:spLocks noChangeArrowheads="1"/>
          </p:cNvSpPr>
          <p:nvPr/>
        </p:nvSpPr>
        <p:spPr bwMode="auto">
          <a:xfrm>
            <a:off x="8101013" y="3211513"/>
            <a:ext cx="1008062" cy="576262"/>
          </a:xfrm>
          <a:prstGeom prst="rect">
            <a:avLst/>
          </a:prstGeom>
          <a:solidFill>
            <a:srgbClr val="C0504D"/>
          </a:solidFill>
          <a:ln w="25400" algn="ctr">
            <a:solidFill>
              <a:schemeClr val="accent2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AU" altLang="de-DE" sz="1800"/>
              <a:t>DHW</a:t>
            </a:r>
          </a:p>
        </p:txBody>
      </p:sp>
      <p:sp>
        <p:nvSpPr>
          <p:cNvPr id="34830" name="Rectangle 45"/>
          <p:cNvSpPr>
            <a:spLocks noChangeArrowheads="1"/>
          </p:cNvSpPr>
          <p:nvPr/>
        </p:nvSpPr>
        <p:spPr bwMode="auto">
          <a:xfrm>
            <a:off x="6732588" y="260350"/>
            <a:ext cx="1008062" cy="576263"/>
          </a:xfrm>
          <a:prstGeom prst="rect">
            <a:avLst/>
          </a:prstGeom>
          <a:noFill/>
          <a:ln w="25400" algn="ctr">
            <a:solidFill>
              <a:srgbClr val="99CC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AU" altLang="de-DE" sz="1800">
                <a:solidFill>
                  <a:srgbClr val="A6A6A6"/>
                </a:solidFill>
              </a:rPr>
              <a:t>Waste Heat</a:t>
            </a:r>
          </a:p>
        </p:txBody>
      </p:sp>
      <p:sp>
        <p:nvSpPr>
          <p:cNvPr id="34831" name="Rectangle 46"/>
          <p:cNvSpPr>
            <a:spLocks noChangeArrowheads="1"/>
          </p:cNvSpPr>
          <p:nvPr/>
        </p:nvSpPr>
        <p:spPr bwMode="auto">
          <a:xfrm>
            <a:off x="1260475" y="260350"/>
            <a:ext cx="1009650" cy="576263"/>
          </a:xfrm>
          <a:prstGeom prst="rect">
            <a:avLst/>
          </a:prstGeom>
          <a:solidFill>
            <a:srgbClr val="99CC00"/>
          </a:solidFill>
          <a:ln w="25400" algn="ctr">
            <a:solidFill>
              <a:srgbClr val="99CC00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AU" altLang="de-DE" sz="1800"/>
              <a:t>Sun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BD8723C5-8E81-45BB-BB2B-52D81E4DEA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64163" y="4148138"/>
            <a:ext cx="1008062" cy="576262"/>
          </a:xfrm>
          <a:prstGeom prst="rect">
            <a:avLst/>
          </a:prstGeom>
          <a:noFill/>
          <a:ln w="25400" algn="ctr">
            <a:solidFill>
              <a:srgbClr val="FF9900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1" hangingPunct="1">
              <a:defRPr/>
            </a:pPr>
            <a:r>
              <a:rPr lang="en-AU" dirty="0">
                <a:solidFill>
                  <a:schemeClr val="bg1">
                    <a:lumMod val="65000"/>
                  </a:schemeClr>
                </a:solidFill>
                <a:latin typeface="Calibri" pitchFamily="34" charset="0"/>
              </a:rPr>
              <a:t>Backup</a:t>
            </a:r>
          </a:p>
        </p:txBody>
      </p:sp>
      <p:cxnSp>
        <p:nvCxnSpPr>
          <p:cNvPr id="34833" name="Straight Connector 53"/>
          <p:cNvCxnSpPr>
            <a:cxnSpLocks noChangeShapeType="1"/>
          </p:cNvCxnSpPr>
          <p:nvPr/>
        </p:nvCxnSpPr>
        <p:spPr bwMode="auto">
          <a:xfrm rot="5400000" flipH="1" flipV="1">
            <a:off x="4599782" y="3428206"/>
            <a:ext cx="6858000" cy="1587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" name="Rectangle 43">
            <a:extLst>
              <a:ext uri="{FF2B5EF4-FFF2-40B4-BE49-F238E27FC236}">
                <a16:creationId xmlns:a16="http://schemas.microsoft.com/office/drawing/2014/main" id="{C31F0F46-F9BC-4105-A0EB-0B76B3576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01013" y="3932238"/>
            <a:ext cx="1008062" cy="576262"/>
          </a:xfrm>
          <a:prstGeom prst="rect">
            <a:avLst/>
          </a:prstGeom>
          <a:noFill/>
          <a:ln w="25400" algn="ctr">
            <a:solidFill>
              <a:schemeClr val="accent2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1" hangingPunct="1">
              <a:defRPr/>
            </a:pPr>
            <a:r>
              <a:rPr lang="en-AU">
                <a:solidFill>
                  <a:schemeClr val="bg1">
                    <a:lumMod val="65000"/>
                  </a:schemeClr>
                </a:solidFill>
                <a:latin typeface="Calibri" pitchFamily="34" charset="0"/>
              </a:rPr>
              <a:t>Cold</a:t>
            </a:r>
          </a:p>
        </p:txBody>
      </p:sp>
      <p:cxnSp>
        <p:nvCxnSpPr>
          <p:cNvPr id="34835" name="Straight Connector 55"/>
          <p:cNvCxnSpPr>
            <a:cxnSpLocks noChangeShapeType="1"/>
          </p:cNvCxnSpPr>
          <p:nvPr/>
        </p:nvCxnSpPr>
        <p:spPr bwMode="auto">
          <a:xfrm>
            <a:off x="0" y="1052513"/>
            <a:ext cx="91440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34836" name="Rectangle 14"/>
          <p:cNvSpPr>
            <a:spLocks noChangeArrowheads="1"/>
          </p:cNvSpPr>
          <p:nvPr/>
        </p:nvSpPr>
        <p:spPr bwMode="auto">
          <a:xfrm>
            <a:off x="34925" y="4148138"/>
            <a:ext cx="1008063" cy="576262"/>
          </a:xfrm>
          <a:prstGeom prst="rect">
            <a:avLst/>
          </a:prstGeom>
          <a:solidFill>
            <a:srgbClr val="D9D9D9"/>
          </a:solidFill>
          <a:ln w="25400" algn="ctr">
            <a:solidFill>
              <a:srgbClr val="808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AU" altLang="de-DE" sz="1800">
                <a:solidFill>
                  <a:srgbClr val="A6A6A6"/>
                </a:solidFill>
              </a:rPr>
              <a:t>Energy Carrier</a:t>
            </a:r>
          </a:p>
        </p:txBody>
      </p:sp>
      <p:cxnSp>
        <p:nvCxnSpPr>
          <p:cNvPr id="34837" name="Straight Connector 52"/>
          <p:cNvCxnSpPr>
            <a:cxnSpLocks noChangeShapeType="1"/>
          </p:cNvCxnSpPr>
          <p:nvPr/>
        </p:nvCxnSpPr>
        <p:spPr bwMode="auto">
          <a:xfrm rot="5400000" flipH="1" flipV="1">
            <a:off x="-2312193" y="3428206"/>
            <a:ext cx="6858000" cy="1587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4838" name="Rectangle 34"/>
          <p:cNvSpPr>
            <a:spLocks noChangeArrowheads="1"/>
          </p:cNvSpPr>
          <p:nvPr/>
        </p:nvSpPr>
        <p:spPr bwMode="auto">
          <a:xfrm>
            <a:off x="6732588" y="5013325"/>
            <a:ext cx="287337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AU" altLang="de-DE" sz="1800"/>
          </a:p>
        </p:txBody>
      </p:sp>
      <p:sp>
        <p:nvSpPr>
          <p:cNvPr id="34839" name="Rectangle 34"/>
          <p:cNvSpPr>
            <a:spLocks noChangeArrowheads="1"/>
          </p:cNvSpPr>
          <p:nvPr/>
        </p:nvSpPr>
        <p:spPr bwMode="auto">
          <a:xfrm>
            <a:off x="6732588" y="5302250"/>
            <a:ext cx="287337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AU" altLang="de-DE" sz="1800"/>
          </a:p>
        </p:txBody>
      </p:sp>
      <p:sp>
        <p:nvSpPr>
          <p:cNvPr id="34840" name="Rectangle 28"/>
          <p:cNvSpPr>
            <a:spLocks noChangeArrowheads="1"/>
          </p:cNvSpPr>
          <p:nvPr/>
        </p:nvSpPr>
        <p:spPr bwMode="auto">
          <a:xfrm>
            <a:off x="5364163" y="1341438"/>
            <a:ext cx="1008062" cy="576262"/>
          </a:xfrm>
          <a:prstGeom prst="rect">
            <a:avLst/>
          </a:prstGeom>
          <a:solidFill>
            <a:srgbClr val="00B0F0"/>
          </a:solidFill>
          <a:ln w="25400" algn="ctr">
            <a:solidFill>
              <a:srgbClr val="00B0F0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AU" altLang="de-DE" sz="1800"/>
              <a:t>Battery Storage</a:t>
            </a:r>
          </a:p>
        </p:txBody>
      </p:sp>
      <p:sp>
        <p:nvSpPr>
          <p:cNvPr id="34841" name="Rectangle 14"/>
          <p:cNvSpPr>
            <a:spLocks noChangeArrowheads="1"/>
          </p:cNvSpPr>
          <p:nvPr/>
        </p:nvSpPr>
        <p:spPr bwMode="auto">
          <a:xfrm>
            <a:off x="8081963" y="1771650"/>
            <a:ext cx="1008062" cy="576263"/>
          </a:xfrm>
          <a:prstGeom prst="rect">
            <a:avLst/>
          </a:prstGeom>
          <a:solidFill>
            <a:srgbClr val="808080"/>
          </a:solidFill>
          <a:ln w="25400" algn="ctr">
            <a:solidFill>
              <a:srgbClr val="808080"/>
            </a:solidFill>
            <a:miter lim="800000"/>
            <a:headEnd/>
            <a:tailEnd/>
          </a:ln>
        </p:spPr>
        <p:txBody>
          <a:bodyPr lIns="36000" rIns="36000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AU" altLang="de-DE" sz="1800"/>
              <a:t>Electrical Load</a:t>
            </a:r>
          </a:p>
        </p:txBody>
      </p:sp>
      <p:sp>
        <p:nvSpPr>
          <p:cNvPr id="34842" name="Rectangle 14"/>
          <p:cNvSpPr>
            <a:spLocks noChangeArrowheads="1"/>
          </p:cNvSpPr>
          <p:nvPr/>
        </p:nvSpPr>
        <p:spPr bwMode="auto">
          <a:xfrm>
            <a:off x="34925" y="3213100"/>
            <a:ext cx="1008063" cy="576263"/>
          </a:xfrm>
          <a:prstGeom prst="rect">
            <a:avLst/>
          </a:prstGeom>
          <a:solidFill>
            <a:srgbClr val="808080"/>
          </a:solidFill>
          <a:ln w="25400" algn="ctr">
            <a:solidFill>
              <a:srgbClr val="808080"/>
            </a:solidFill>
            <a:miter lim="800000"/>
            <a:headEnd/>
            <a:tailEnd/>
          </a:ln>
        </p:spPr>
        <p:txBody>
          <a:bodyPr lIns="36000" rIns="36000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de-DE" sz="1800"/>
              <a:t>Electricity</a:t>
            </a:r>
          </a:p>
          <a:p>
            <a:pPr algn="ctr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de-DE" sz="1800"/>
              <a:t>(Grid)</a:t>
            </a:r>
          </a:p>
        </p:txBody>
      </p:sp>
      <p:cxnSp>
        <p:nvCxnSpPr>
          <p:cNvPr id="34843" name="AutoShape 21"/>
          <p:cNvCxnSpPr>
            <a:cxnSpLocks noChangeShapeType="1"/>
          </p:cNvCxnSpPr>
          <p:nvPr/>
        </p:nvCxnSpPr>
        <p:spPr bwMode="auto">
          <a:xfrm rot="16200000" flipH="1">
            <a:off x="2483644" y="1197769"/>
            <a:ext cx="3529013" cy="4968875"/>
          </a:xfrm>
          <a:prstGeom prst="bentConnector2">
            <a:avLst/>
          </a:prstGeom>
          <a:noFill/>
          <a:ln w="38100">
            <a:solidFill>
              <a:schemeClr val="tx1"/>
            </a:solidFill>
            <a:prstDash val="dash"/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4844" name="AutoShape 23"/>
          <p:cNvCxnSpPr>
            <a:cxnSpLocks noChangeShapeType="1"/>
          </p:cNvCxnSpPr>
          <p:nvPr/>
        </p:nvCxnSpPr>
        <p:spPr bwMode="auto">
          <a:xfrm rot="16200000" flipH="1">
            <a:off x="4932363" y="3357563"/>
            <a:ext cx="1368425" cy="2232025"/>
          </a:xfrm>
          <a:prstGeom prst="bentConnector2">
            <a:avLst/>
          </a:prstGeom>
          <a:noFill/>
          <a:ln w="381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4845" name="AutoShape 25"/>
          <p:cNvCxnSpPr>
            <a:cxnSpLocks noChangeShapeType="1"/>
          </p:cNvCxnSpPr>
          <p:nvPr/>
        </p:nvCxnSpPr>
        <p:spPr bwMode="auto">
          <a:xfrm rot="5400000">
            <a:off x="3312319" y="2024857"/>
            <a:ext cx="2376487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34846" name="AutoShape 24"/>
          <p:cNvCxnSpPr>
            <a:cxnSpLocks noChangeShapeType="1"/>
          </p:cNvCxnSpPr>
          <p:nvPr/>
        </p:nvCxnSpPr>
        <p:spPr bwMode="auto">
          <a:xfrm>
            <a:off x="1042988" y="3502025"/>
            <a:ext cx="2952750" cy="0"/>
          </a:xfrm>
          <a:prstGeom prst="straightConnector1">
            <a:avLst/>
          </a:prstGeom>
          <a:noFill/>
          <a:ln w="9525">
            <a:solidFill>
              <a:srgbClr val="00B0F0"/>
            </a:solidFill>
            <a:prstDash val="sys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4847" name="Line 48"/>
          <p:cNvSpPr>
            <a:spLocks noChangeShapeType="1"/>
          </p:cNvSpPr>
          <p:nvPr/>
        </p:nvSpPr>
        <p:spPr bwMode="auto">
          <a:xfrm>
            <a:off x="2268538" y="1628775"/>
            <a:ext cx="3095625" cy="0"/>
          </a:xfrm>
          <a:prstGeom prst="line">
            <a:avLst/>
          </a:prstGeom>
          <a:noFill/>
          <a:ln w="9525">
            <a:solidFill>
              <a:srgbClr val="00B0F0"/>
            </a:solidFill>
            <a:prstDash val="sys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cxnSp>
        <p:nvCxnSpPr>
          <p:cNvPr id="49" name="Verbinder: gewinkelt 48">
            <a:extLst>
              <a:ext uri="{FF2B5EF4-FFF2-40B4-BE49-F238E27FC236}">
                <a16:creationId xmlns:a16="http://schemas.microsoft.com/office/drawing/2014/main" id="{32D6C750-928A-4534-BF0A-E6EB37547D7E}"/>
              </a:ext>
            </a:extLst>
          </p:cNvPr>
          <p:cNvCxnSpPr>
            <a:cxnSpLocks/>
          </p:cNvCxnSpPr>
          <p:nvPr/>
        </p:nvCxnSpPr>
        <p:spPr>
          <a:xfrm>
            <a:off x="6372225" y="1630363"/>
            <a:ext cx="1709738" cy="430212"/>
          </a:xfrm>
          <a:prstGeom prst="bentConnector3">
            <a:avLst/>
          </a:prstGeom>
          <a:ln>
            <a:solidFill>
              <a:srgbClr val="00B0F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Verbinder: gewinkelt 49">
            <a:extLst>
              <a:ext uri="{FF2B5EF4-FFF2-40B4-BE49-F238E27FC236}">
                <a16:creationId xmlns:a16="http://schemas.microsoft.com/office/drawing/2014/main" id="{0A018BE5-538D-425D-9147-EB87B0315996}"/>
              </a:ext>
            </a:extLst>
          </p:cNvPr>
          <p:cNvCxnSpPr>
            <a:cxnSpLocks/>
          </p:cNvCxnSpPr>
          <p:nvPr/>
        </p:nvCxnSpPr>
        <p:spPr>
          <a:xfrm rot="5400000">
            <a:off x="4679950" y="2025650"/>
            <a:ext cx="1296988" cy="1081088"/>
          </a:xfrm>
          <a:prstGeom prst="bentConnector3">
            <a:avLst>
              <a:gd name="adj1" fmla="val 50000"/>
            </a:avLst>
          </a:prstGeom>
          <a:ln>
            <a:solidFill>
              <a:srgbClr val="00B0F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850" name="AutoShape 23"/>
          <p:cNvCxnSpPr>
            <a:cxnSpLocks noChangeShapeType="1"/>
          </p:cNvCxnSpPr>
          <p:nvPr/>
        </p:nvCxnSpPr>
        <p:spPr bwMode="auto">
          <a:xfrm rot="5400000">
            <a:off x="574676" y="2374900"/>
            <a:ext cx="1389062" cy="433387"/>
          </a:xfrm>
          <a:prstGeom prst="bentConnector3">
            <a:avLst>
              <a:gd name="adj1" fmla="val 100144"/>
            </a:avLst>
          </a:prstGeom>
          <a:noFill/>
          <a:ln w="9525">
            <a:solidFill>
              <a:srgbClr val="00B0F0"/>
            </a:solidFill>
            <a:prstDash val="sys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4851" name="AutoShape 26"/>
          <p:cNvCxnSpPr>
            <a:cxnSpLocks noChangeShapeType="1"/>
          </p:cNvCxnSpPr>
          <p:nvPr/>
        </p:nvCxnSpPr>
        <p:spPr bwMode="auto">
          <a:xfrm flipV="1">
            <a:off x="7740650" y="3502025"/>
            <a:ext cx="360363" cy="1800225"/>
          </a:xfrm>
          <a:prstGeom prst="bentConnector3">
            <a:avLst>
              <a:gd name="adj1" fmla="val 49778"/>
            </a:avLst>
          </a:prstGeom>
          <a:noFill/>
          <a:ln w="381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4852" name="AutoShape 26"/>
          <p:cNvCxnSpPr>
            <a:cxnSpLocks noChangeShapeType="1"/>
          </p:cNvCxnSpPr>
          <p:nvPr/>
        </p:nvCxnSpPr>
        <p:spPr bwMode="auto">
          <a:xfrm flipV="1">
            <a:off x="7732713" y="2925763"/>
            <a:ext cx="360362" cy="2376487"/>
          </a:xfrm>
          <a:prstGeom prst="bentConnector3">
            <a:avLst>
              <a:gd name="adj1" fmla="val 49778"/>
            </a:avLst>
          </a:prstGeom>
          <a:noFill/>
          <a:ln w="381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4853" name="Rectangle 27"/>
          <p:cNvSpPr>
            <a:spLocks noChangeArrowheads="1"/>
          </p:cNvSpPr>
          <p:nvPr/>
        </p:nvSpPr>
        <p:spPr bwMode="auto">
          <a:xfrm>
            <a:off x="1258888" y="1341438"/>
            <a:ext cx="1009650" cy="576262"/>
          </a:xfrm>
          <a:prstGeom prst="rect">
            <a:avLst/>
          </a:prstGeom>
          <a:solidFill>
            <a:srgbClr val="FF9900"/>
          </a:solidFill>
          <a:ln w="25400">
            <a:solidFill>
              <a:srgbClr val="FF9900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AU" altLang="de-DE" sz="1800"/>
              <a:t>PVT</a:t>
            </a:r>
          </a:p>
        </p:txBody>
      </p:sp>
      <p:cxnSp>
        <p:nvCxnSpPr>
          <p:cNvPr id="34854" name="AutoShape 24"/>
          <p:cNvCxnSpPr>
            <a:cxnSpLocks noChangeShapeType="1"/>
          </p:cNvCxnSpPr>
          <p:nvPr/>
        </p:nvCxnSpPr>
        <p:spPr bwMode="auto">
          <a:xfrm flipH="1">
            <a:off x="1763713" y="836613"/>
            <a:ext cx="1587" cy="5048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4855" name="Text Box 46"/>
          <p:cNvSpPr txBox="1">
            <a:spLocks noChangeArrowheads="1"/>
          </p:cNvSpPr>
          <p:nvPr/>
        </p:nvSpPr>
        <p:spPr bwMode="auto">
          <a:xfrm>
            <a:off x="5292725" y="5557838"/>
            <a:ext cx="1368425" cy="12922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10000"/>
              </a:spcBef>
              <a:buFontTx/>
              <a:buNone/>
            </a:pPr>
            <a:r>
              <a:rPr lang="en-AU" altLang="de-DE" sz="1200">
                <a:latin typeface="Arial" panose="020B0604020202020204" pitchFamily="34" charset="0"/>
              </a:rPr>
              <a:t>Electrical Energy</a:t>
            </a:r>
          </a:p>
          <a:p>
            <a:pPr eaLnBrk="1" hangingPunct="1">
              <a:spcBef>
                <a:spcPct val="10000"/>
              </a:spcBef>
              <a:buFontTx/>
              <a:buNone/>
            </a:pPr>
            <a:r>
              <a:rPr lang="en-AU" altLang="de-DE" sz="1200">
                <a:latin typeface="Arial" panose="020B0604020202020204" pitchFamily="34" charset="0"/>
              </a:rPr>
              <a:t>Driving Energy</a:t>
            </a:r>
          </a:p>
          <a:p>
            <a:pPr eaLnBrk="1" hangingPunct="1">
              <a:spcBef>
                <a:spcPct val="10000"/>
              </a:spcBef>
              <a:buFontTx/>
              <a:buNone/>
            </a:pPr>
            <a:r>
              <a:rPr lang="en-AU" altLang="de-DE" sz="1200">
                <a:latin typeface="Arial" panose="020B0604020202020204" pitchFamily="34" charset="0"/>
              </a:rPr>
              <a:t>Water</a:t>
            </a:r>
          </a:p>
          <a:p>
            <a:pPr eaLnBrk="1" hangingPunct="1">
              <a:spcBef>
                <a:spcPct val="10000"/>
              </a:spcBef>
              <a:buFontTx/>
              <a:buNone/>
            </a:pPr>
            <a:r>
              <a:rPr lang="en-AU" altLang="de-DE" sz="1200">
                <a:latin typeface="Arial" panose="020B0604020202020204" pitchFamily="34" charset="0"/>
              </a:rPr>
              <a:t>Brine</a:t>
            </a:r>
          </a:p>
          <a:p>
            <a:pPr eaLnBrk="1" hangingPunct="1">
              <a:spcBef>
                <a:spcPct val="10000"/>
              </a:spcBef>
              <a:buFontTx/>
              <a:buNone/>
            </a:pPr>
            <a:r>
              <a:rPr lang="en-AU" altLang="de-DE" sz="1200">
                <a:latin typeface="Arial" panose="020B0604020202020204" pitchFamily="34" charset="0"/>
              </a:rPr>
              <a:t>Refrigerant</a:t>
            </a:r>
          </a:p>
          <a:p>
            <a:pPr eaLnBrk="1" hangingPunct="1">
              <a:spcBef>
                <a:spcPct val="10000"/>
              </a:spcBef>
              <a:buFontTx/>
              <a:buNone/>
            </a:pPr>
            <a:r>
              <a:rPr lang="en-AU" altLang="de-DE" sz="1200">
                <a:latin typeface="Arial" panose="020B0604020202020204" pitchFamily="34" charset="0"/>
              </a:rPr>
              <a:t>Air</a:t>
            </a:r>
          </a:p>
        </p:txBody>
      </p:sp>
      <p:sp>
        <p:nvSpPr>
          <p:cNvPr id="34856" name="Line 48"/>
          <p:cNvSpPr>
            <a:spLocks noChangeShapeType="1"/>
          </p:cNvSpPr>
          <p:nvPr/>
        </p:nvSpPr>
        <p:spPr bwMode="auto">
          <a:xfrm>
            <a:off x="4572000" y="5895975"/>
            <a:ext cx="66675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4857" name="Line 49"/>
          <p:cNvSpPr>
            <a:spLocks noChangeShapeType="1"/>
          </p:cNvSpPr>
          <p:nvPr/>
        </p:nvSpPr>
        <p:spPr bwMode="auto">
          <a:xfrm>
            <a:off x="4572000" y="6099175"/>
            <a:ext cx="666750" cy="15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4858" name="Line 50"/>
          <p:cNvSpPr>
            <a:spLocks noChangeShapeType="1"/>
          </p:cNvSpPr>
          <p:nvPr/>
        </p:nvSpPr>
        <p:spPr bwMode="auto">
          <a:xfrm>
            <a:off x="4572000" y="6300788"/>
            <a:ext cx="666750" cy="1587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4859" name="Line 51"/>
          <p:cNvSpPr>
            <a:spLocks noChangeShapeType="1"/>
          </p:cNvSpPr>
          <p:nvPr/>
        </p:nvSpPr>
        <p:spPr bwMode="auto">
          <a:xfrm>
            <a:off x="4572000" y="6500813"/>
            <a:ext cx="666750" cy="1587"/>
          </a:xfrm>
          <a:prstGeom prst="line">
            <a:avLst/>
          </a:prstGeom>
          <a:noFill/>
          <a:ln w="38100">
            <a:solidFill>
              <a:srgbClr val="808080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4860" name="Line 48"/>
          <p:cNvSpPr>
            <a:spLocks noChangeShapeType="1"/>
          </p:cNvSpPr>
          <p:nvPr/>
        </p:nvSpPr>
        <p:spPr bwMode="auto">
          <a:xfrm>
            <a:off x="4572000" y="5691188"/>
            <a:ext cx="666750" cy="1587"/>
          </a:xfrm>
          <a:prstGeom prst="line">
            <a:avLst/>
          </a:prstGeom>
          <a:noFill/>
          <a:ln w="9525">
            <a:solidFill>
              <a:srgbClr val="00B0F0"/>
            </a:solidFill>
            <a:prstDash val="sys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4861" name="Line 51"/>
          <p:cNvSpPr>
            <a:spLocks noChangeShapeType="1"/>
          </p:cNvSpPr>
          <p:nvPr/>
        </p:nvSpPr>
        <p:spPr bwMode="auto">
          <a:xfrm>
            <a:off x="4572000" y="6697663"/>
            <a:ext cx="666750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8">
            <a:extLst>
              <a:ext uri="{FF2B5EF4-FFF2-40B4-BE49-F238E27FC236}">
                <a16:creationId xmlns:a16="http://schemas.microsoft.com/office/drawing/2014/main" id="{1D8570AC-2EAA-41EB-A2F2-FFC15CDAE182}"/>
              </a:ext>
            </a:extLst>
          </p:cNvPr>
          <p:cNvSpPr/>
          <p:nvPr/>
        </p:nvSpPr>
        <p:spPr>
          <a:xfrm>
            <a:off x="0" y="1052513"/>
            <a:ext cx="1116013" cy="580548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AU"/>
          </a:p>
        </p:txBody>
      </p:sp>
      <p:sp>
        <p:nvSpPr>
          <p:cNvPr id="36867" name="Text Box 45"/>
          <p:cNvSpPr txBox="1">
            <a:spLocks noChangeArrowheads="1"/>
          </p:cNvSpPr>
          <p:nvPr/>
        </p:nvSpPr>
        <p:spPr bwMode="auto">
          <a:xfrm>
            <a:off x="1116013" y="5942013"/>
            <a:ext cx="2952750" cy="915987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de-DE" sz="1600" i="1">
                <a:latin typeface="Arial" panose="020B0604020202020204" pitchFamily="34" charset="0"/>
              </a:rPr>
              <a:t>Parallel GSHP concept with PVT and battery storage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AU" altLang="de-DE" sz="1600" i="1">
              <a:latin typeface="Arial" panose="020B0604020202020204" pitchFamily="34" charset="0"/>
            </a:endParaRPr>
          </a:p>
        </p:txBody>
      </p:sp>
      <p:sp>
        <p:nvSpPr>
          <p:cNvPr id="2" name="Rectangle 48">
            <a:extLst>
              <a:ext uri="{FF2B5EF4-FFF2-40B4-BE49-F238E27FC236}">
                <a16:creationId xmlns:a16="http://schemas.microsoft.com/office/drawing/2014/main" id="{D9793F5A-7C49-42CD-BB54-DAE9A4726BA2}"/>
              </a:ext>
            </a:extLst>
          </p:cNvPr>
          <p:cNvSpPr/>
          <p:nvPr/>
        </p:nvSpPr>
        <p:spPr>
          <a:xfrm>
            <a:off x="8027988" y="1052513"/>
            <a:ext cx="1116012" cy="580548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AU"/>
          </a:p>
        </p:txBody>
      </p:sp>
      <p:sp>
        <p:nvSpPr>
          <p:cNvPr id="36869" name="Rectangle 34"/>
          <p:cNvSpPr>
            <a:spLocks noChangeArrowheads="1"/>
          </p:cNvSpPr>
          <p:nvPr/>
        </p:nvSpPr>
        <p:spPr bwMode="auto">
          <a:xfrm>
            <a:off x="3995738" y="3213100"/>
            <a:ext cx="1008062" cy="576263"/>
          </a:xfrm>
          <a:prstGeom prst="rect">
            <a:avLst/>
          </a:prstGeom>
          <a:solidFill>
            <a:srgbClr val="FF9900"/>
          </a:solidFill>
          <a:ln w="25400">
            <a:solidFill>
              <a:srgbClr val="FF9900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AU" altLang="de-DE" sz="1800"/>
              <a:t>Heat Pump</a:t>
            </a:r>
          </a:p>
        </p:txBody>
      </p:sp>
      <p:sp>
        <p:nvSpPr>
          <p:cNvPr id="5" name="Rectangle 48">
            <a:extLst>
              <a:ext uri="{FF2B5EF4-FFF2-40B4-BE49-F238E27FC236}">
                <a16:creationId xmlns:a16="http://schemas.microsoft.com/office/drawing/2014/main" id="{3FC82D51-A375-45EC-BEB9-A51CABE1C732}"/>
              </a:ext>
            </a:extLst>
          </p:cNvPr>
          <p:cNvSpPr/>
          <p:nvPr/>
        </p:nvSpPr>
        <p:spPr>
          <a:xfrm>
            <a:off x="-1588" y="0"/>
            <a:ext cx="9144001" cy="105251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AU"/>
          </a:p>
        </p:txBody>
      </p:sp>
      <p:sp>
        <p:nvSpPr>
          <p:cNvPr id="30727" name="Rectangle 14">
            <a:extLst>
              <a:ext uri="{FF2B5EF4-FFF2-40B4-BE49-F238E27FC236}">
                <a16:creationId xmlns:a16="http://schemas.microsoft.com/office/drawing/2014/main" id="{FD576187-4586-4056-AD7F-ED6280303D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95738" y="260350"/>
            <a:ext cx="1008062" cy="576263"/>
          </a:xfrm>
          <a:prstGeom prst="rect">
            <a:avLst/>
          </a:prstGeom>
          <a:noFill/>
          <a:ln w="25400" algn="ctr">
            <a:solidFill>
              <a:srgbClr val="99CC00"/>
            </a:solidFill>
            <a:miter lim="800000"/>
            <a:headEnd/>
            <a:tailEnd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en-AU" altLang="de-DE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Air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7A5C5C5D-A958-44BC-A87E-F12ED6EE4E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64163" y="260350"/>
            <a:ext cx="1008062" cy="576263"/>
          </a:xfrm>
          <a:prstGeom prst="rect">
            <a:avLst/>
          </a:prstGeom>
          <a:noFill/>
          <a:ln w="25400" algn="ctr">
            <a:solidFill>
              <a:srgbClr val="99CC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1" hangingPunct="1">
              <a:defRPr/>
            </a:pPr>
            <a:r>
              <a:rPr lang="en-AU" dirty="0">
                <a:solidFill>
                  <a:schemeClr val="bg1">
                    <a:lumMod val="65000"/>
                  </a:schemeClr>
                </a:solidFill>
                <a:latin typeface="Calibri" pitchFamily="34" charset="0"/>
              </a:rPr>
              <a:t>Water</a:t>
            </a:r>
          </a:p>
        </p:txBody>
      </p:sp>
      <p:sp>
        <p:nvSpPr>
          <p:cNvPr id="36873" name="Rectangle 26"/>
          <p:cNvSpPr>
            <a:spLocks noChangeArrowheads="1"/>
          </p:cNvSpPr>
          <p:nvPr/>
        </p:nvSpPr>
        <p:spPr bwMode="auto">
          <a:xfrm>
            <a:off x="2628900" y="260350"/>
            <a:ext cx="1008063" cy="576263"/>
          </a:xfrm>
          <a:prstGeom prst="rect">
            <a:avLst/>
          </a:prstGeom>
          <a:solidFill>
            <a:srgbClr val="99CC00"/>
          </a:solidFill>
          <a:ln w="25400" algn="ctr">
            <a:solidFill>
              <a:srgbClr val="99CC00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AU" altLang="de-DE" sz="1800"/>
              <a:t>Ground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A8F14F67-0BB7-417E-8282-0A874F383F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28900" y="2276475"/>
            <a:ext cx="1008063" cy="576263"/>
          </a:xfrm>
          <a:prstGeom prst="rect">
            <a:avLst/>
          </a:prstGeom>
          <a:solidFill>
            <a:schemeClr val="bg1"/>
          </a:solidFill>
          <a:ln w="25400" algn="ctr">
            <a:solidFill>
              <a:schemeClr val="accent1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1" hangingPunct="1">
              <a:defRPr/>
            </a:pPr>
            <a:r>
              <a:rPr lang="en-AU" dirty="0">
                <a:solidFill>
                  <a:schemeClr val="bg1">
                    <a:lumMod val="65000"/>
                  </a:schemeClr>
                </a:solidFill>
                <a:latin typeface="Calibri" pitchFamily="34" charset="0"/>
              </a:rPr>
              <a:t>Storage (source)</a:t>
            </a:r>
          </a:p>
        </p:txBody>
      </p:sp>
      <p:sp>
        <p:nvSpPr>
          <p:cNvPr id="36875" name="Rectangle 32"/>
          <p:cNvSpPr>
            <a:spLocks noChangeArrowheads="1"/>
          </p:cNvSpPr>
          <p:nvPr/>
        </p:nvSpPr>
        <p:spPr bwMode="auto">
          <a:xfrm>
            <a:off x="6732588" y="5011738"/>
            <a:ext cx="1008062" cy="576262"/>
          </a:xfrm>
          <a:prstGeom prst="rect">
            <a:avLst/>
          </a:prstGeom>
          <a:solidFill>
            <a:srgbClr val="4F81BD"/>
          </a:solidFill>
          <a:ln w="25400" algn="ctr">
            <a:solidFill>
              <a:schemeClr val="accent1"/>
            </a:solidFill>
            <a:miter lim="800000"/>
            <a:headEnd/>
            <a:tailEnd/>
          </a:ln>
        </p:spPr>
        <p:txBody>
          <a:bodyPr lIns="36000" rIns="36000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en-AU" altLang="de-DE" sz="1800"/>
              <a:t>Storage (sink)</a:t>
            </a:r>
          </a:p>
        </p:txBody>
      </p:sp>
      <p:sp>
        <p:nvSpPr>
          <p:cNvPr id="36876" name="Rectangle 43"/>
          <p:cNvSpPr>
            <a:spLocks noChangeArrowheads="1"/>
          </p:cNvSpPr>
          <p:nvPr/>
        </p:nvSpPr>
        <p:spPr bwMode="auto">
          <a:xfrm>
            <a:off x="8101013" y="2492375"/>
            <a:ext cx="1008062" cy="576263"/>
          </a:xfrm>
          <a:prstGeom prst="rect">
            <a:avLst/>
          </a:prstGeom>
          <a:solidFill>
            <a:srgbClr val="C0504D"/>
          </a:solidFill>
          <a:ln w="25400" algn="ctr">
            <a:solidFill>
              <a:schemeClr val="accent2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AU" altLang="de-DE" sz="1800"/>
              <a:t>Space Heat</a:t>
            </a:r>
          </a:p>
        </p:txBody>
      </p:sp>
      <p:sp>
        <p:nvSpPr>
          <p:cNvPr id="36877" name="Rectangle 44"/>
          <p:cNvSpPr>
            <a:spLocks noChangeArrowheads="1"/>
          </p:cNvSpPr>
          <p:nvPr/>
        </p:nvSpPr>
        <p:spPr bwMode="auto">
          <a:xfrm>
            <a:off x="8101013" y="3211513"/>
            <a:ext cx="1008062" cy="576262"/>
          </a:xfrm>
          <a:prstGeom prst="rect">
            <a:avLst/>
          </a:prstGeom>
          <a:solidFill>
            <a:srgbClr val="C0504D"/>
          </a:solidFill>
          <a:ln w="25400" algn="ctr">
            <a:solidFill>
              <a:schemeClr val="accent2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AU" altLang="de-DE" sz="1800"/>
              <a:t>DHW</a:t>
            </a:r>
          </a:p>
        </p:txBody>
      </p:sp>
      <p:sp>
        <p:nvSpPr>
          <p:cNvPr id="36878" name="Rectangle 45"/>
          <p:cNvSpPr>
            <a:spLocks noChangeArrowheads="1"/>
          </p:cNvSpPr>
          <p:nvPr/>
        </p:nvSpPr>
        <p:spPr bwMode="auto">
          <a:xfrm>
            <a:off x="6732588" y="260350"/>
            <a:ext cx="1008062" cy="576263"/>
          </a:xfrm>
          <a:prstGeom prst="rect">
            <a:avLst/>
          </a:prstGeom>
          <a:noFill/>
          <a:ln w="25400" algn="ctr">
            <a:solidFill>
              <a:srgbClr val="99CC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AU" altLang="de-DE" sz="1800">
                <a:solidFill>
                  <a:srgbClr val="A6A6A6"/>
                </a:solidFill>
              </a:rPr>
              <a:t>Waste Heat</a:t>
            </a:r>
          </a:p>
        </p:txBody>
      </p:sp>
      <p:sp>
        <p:nvSpPr>
          <p:cNvPr id="36879" name="Rectangle 46"/>
          <p:cNvSpPr>
            <a:spLocks noChangeArrowheads="1"/>
          </p:cNvSpPr>
          <p:nvPr/>
        </p:nvSpPr>
        <p:spPr bwMode="auto">
          <a:xfrm>
            <a:off x="1260475" y="260350"/>
            <a:ext cx="1009650" cy="576263"/>
          </a:xfrm>
          <a:prstGeom prst="rect">
            <a:avLst/>
          </a:prstGeom>
          <a:solidFill>
            <a:srgbClr val="99CC00"/>
          </a:solidFill>
          <a:ln w="25400" algn="ctr">
            <a:solidFill>
              <a:srgbClr val="99CC00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AU" altLang="de-DE" sz="1800"/>
              <a:t>Sun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BD8723C5-8E81-45BB-BB2B-52D81E4DEA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64163" y="4148138"/>
            <a:ext cx="1008062" cy="576262"/>
          </a:xfrm>
          <a:prstGeom prst="rect">
            <a:avLst/>
          </a:prstGeom>
          <a:noFill/>
          <a:ln w="25400" algn="ctr">
            <a:solidFill>
              <a:srgbClr val="FF9900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1" hangingPunct="1">
              <a:defRPr/>
            </a:pPr>
            <a:r>
              <a:rPr lang="en-AU" dirty="0">
                <a:solidFill>
                  <a:schemeClr val="bg1">
                    <a:lumMod val="65000"/>
                  </a:schemeClr>
                </a:solidFill>
                <a:latin typeface="Calibri" pitchFamily="34" charset="0"/>
              </a:rPr>
              <a:t>Backup</a:t>
            </a:r>
          </a:p>
        </p:txBody>
      </p:sp>
      <p:cxnSp>
        <p:nvCxnSpPr>
          <p:cNvPr id="36881" name="Straight Connector 53"/>
          <p:cNvCxnSpPr>
            <a:cxnSpLocks noChangeShapeType="1"/>
          </p:cNvCxnSpPr>
          <p:nvPr/>
        </p:nvCxnSpPr>
        <p:spPr bwMode="auto">
          <a:xfrm rot="5400000" flipH="1" flipV="1">
            <a:off x="4599782" y="3428206"/>
            <a:ext cx="6858000" cy="1587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" name="Rectangle 43">
            <a:extLst>
              <a:ext uri="{FF2B5EF4-FFF2-40B4-BE49-F238E27FC236}">
                <a16:creationId xmlns:a16="http://schemas.microsoft.com/office/drawing/2014/main" id="{C31F0F46-F9BC-4105-A0EB-0B76B3576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01013" y="3932238"/>
            <a:ext cx="1008062" cy="576262"/>
          </a:xfrm>
          <a:prstGeom prst="rect">
            <a:avLst/>
          </a:prstGeom>
          <a:noFill/>
          <a:ln w="25400" algn="ctr">
            <a:solidFill>
              <a:schemeClr val="accent2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1" hangingPunct="1">
              <a:defRPr/>
            </a:pPr>
            <a:r>
              <a:rPr lang="en-AU">
                <a:solidFill>
                  <a:schemeClr val="bg1">
                    <a:lumMod val="65000"/>
                  </a:schemeClr>
                </a:solidFill>
                <a:latin typeface="Calibri" pitchFamily="34" charset="0"/>
              </a:rPr>
              <a:t>Cold</a:t>
            </a:r>
          </a:p>
        </p:txBody>
      </p:sp>
      <p:cxnSp>
        <p:nvCxnSpPr>
          <p:cNvPr id="36883" name="Straight Connector 55"/>
          <p:cNvCxnSpPr>
            <a:cxnSpLocks noChangeShapeType="1"/>
          </p:cNvCxnSpPr>
          <p:nvPr/>
        </p:nvCxnSpPr>
        <p:spPr bwMode="auto">
          <a:xfrm>
            <a:off x="0" y="1052513"/>
            <a:ext cx="91440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36884" name="Rectangle 14"/>
          <p:cNvSpPr>
            <a:spLocks noChangeArrowheads="1"/>
          </p:cNvSpPr>
          <p:nvPr/>
        </p:nvSpPr>
        <p:spPr bwMode="auto">
          <a:xfrm>
            <a:off x="34925" y="4148138"/>
            <a:ext cx="1008063" cy="576262"/>
          </a:xfrm>
          <a:prstGeom prst="rect">
            <a:avLst/>
          </a:prstGeom>
          <a:solidFill>
            <a:srgbClr val="D9D9D9"/>
          </a:solidFill>
          <a:ln w="25400" algn="ctr">
            <a:solidFill>
              <a:srgbClr val="808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AU" altLang="de-DE" sz="1800">
                <a:solidFill>
                  <a:srgbClr val="A6A6A6"/>
                </a:solidFill>
              </a:rPr>
              <a:t>Energy Carrier</a:t>
            </a:r>
          </a:p>
        </p:txBody>
      </p:sp>
      <p:cxnSp>
        <p:nvCxnSpPr>
          <p:cNvPr id="36885" name="Straight Connector 52"/>
          <p:cNvCxnSpPr>
            <a:cxnSpLocks noChangeShapeType="1"/>
          </p:cNvCxnSpPr>
          <p:nvPr/>
        </p:nvCxnSpPr>
        <p:spPr bwMode="auto">
          <a:xfrm rot="5400000" flipH="1" flipV="1">
            <a:off x="-2312193" y="3428206"/>
            <a:ext cx="6858000" cy="1587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6886" name="Rectangle 34"/>
          <p:cNvSpPr>
            <a:spLocks noChangeArrowheads="1"/>
          </p:cNvSpPr>
          <p:nvPr/>
        </p:nvSpPr>
        <p:spPr bwMode="auto">
          <a:xfrm>
            <a:off x="6732588" y="5013325"/>
            <a:ext cx="287337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AU" altLang="de-DE" sz="1800"/>
          </a:p>
        </p:txBody>
      </p:sp>
      <p:sp>
        <p:nvSpPr>
          <p:cNvPr id="36887" name="Rectangle 34"/>
          <p:cNvSpPr>
            <a:spLocks noChangeArrowheads="1"/>
          </p:cNvSpPr>
          <p:nvPr/>
        </p:nvSpPr>
        <p:spPr bwMode="auto">
          <a:xfrm>
            <a:off x="6732588" y="5302250"/>
            <a:ext cx="287337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AU" altLang="de-DE" sz="1800"/>
          </a:p>
        </p:txBody>
      </p:sp>
      <p:sp>
        <p:nvSpPr>
          <p:cNvPr id="36888" name="Rectangle 28"/>
          <p:cNvSpPr>
            <a:spLocks noChangeArrowheads="1"/>
          </p:cNvSpPr>
          <p:nvPr/>
        </p:nvSpPr>
        <p:spPr bwMode="auto">
          <a:xfrm>
            <a:off x="5364163" y="1341438"/>
            <a:ext cx="1008062" cy="576262"/>
          </a:xfrm>
          <a:prstGeom prst="rect">
            <a:avLst/>
          </a:prstGeom>
          <a:solidFill>
            <a:srgbClr val="00B0F0"/>
          </a:solidFill>
          <a:ln w="25400" algn="ctr">
            <a:solidFill>
              <a:srgbClr val="00B0F0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AU" altLang="de-DE" sz="1800"/>
              <a:t>Battery Storage</a:t>
            </a:r>
          </a:p>
        </p:txBody>
      </p:sp>
      <p:sp>
        <p:nvSpPr>
          <p:cNvPr id="36889" name="Rectangle 14"/>
          <p:cNvSpPr>
            <a:spLocks noChangeArrowheads="1"/>
          </p:cNvSpPr>
          <p:nvPr/>
        </p:nvSpPr>
        <p:spPr bwMode="auto">
          <a:xfrm>
            <a:off x="8081963" y="1771650"/>
            <a:ext cx="1008062" cy="576263"/>
          </a:xfrm>
          <a:prstGeom prst="rect">
            <a:avLst/>
          </a:prstGeom>
          <a:solidFill>
            <a:srgbClr val="808080"/>
          </a:solidFill>
          <a:ln w="25400" algn="ctr">
            <a:solidFill>
              <a:srgbClr val="808080"/>
            </a:solidFill>
            <a:miter lim="800000"/>
            <a:headEnd/>
            <a:tailEnd/>
          </a:ln>
        </p:spPr>
        <p:txBody>
          <a:bodyPr lIns="36000" rIns="36000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AU" altLang="de-DE" sz="1800"/>
              <a:t>Electrical Load</a:t>
            </a:r>
          </a:p>
        </p:txBody>
      </p:sp>
      <p:sp>
        <p:nvSpPr>
          <p:cNvPr id="36890" name="Rectangle 14"/>
          <p:cNvSpPr>
            <a:spLocks noChangeArrowheads="1"/>
          </p:cNvSpPr>
          <p:nvPr/>
        </p:nvSpPr>
        <p:spPr bwMode="auto">
          <a:xfrm>
            <a:off x="34925" y="3213100"/>
            <a:ext cx="1008063" cy="576263"/>
          </a:xfrm>
          <a:prstGeom prst="rect">
            <a:avLst/>
          </a:prstGeom>
          <a:solidFill>
            <a:srgbClr val="808080"/>
          </a:solidFill>
          <a:ln w="25400" algn="ctr">
            <a:solidFill>
              <a:srgbClr val="808080"/>
            </a:solidFill>
            <a:miter lim="800000"/>
            <a:headEnd/>
            <a:tailEnd/>
          </a:ln>
        </p:spPr>
        <p:txBody>
          <a:bodyPr lIns="36000" rIns="36000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de-DE" sz="1800"/>
              <a:t>Electricity</a:t>
            </a:r>
          </a:p>
          <a:p>
            <a:pPr algn="ctr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de-DE" sz="1800"/>
              <a:t>(Grid)</a:t>
            </a:r>
          </a:p>
        </p:txBody>
      </p:sp>
      <p:cxnSp>
        <p:nvCxnSpPr>
          <p:cNvPr id="36891" name="AutoShape 21"/>
          <p:cNvCxnSpPr>
            <a:cxnSpLocks noChangeShapeType="1"/>
          </p:cNvCxnSpPr>
          <p:nvPr/>
        </p:nvCxnSpPr>
        <p:spPr bwMode="auto">
          <a:xfrm rot="16200000" flipH="1">
            <a:off x="2483644" y="1197769"/>
            <a:ext cx="3529013" cy="4968875"/>
          </a:xfrm>
          <a:prstGeom prst="bentConnector2">
            <a:avLst/>
          </a:prstGeom>
          <a:noFill/>
          <a:ln w="38100">
            <a:solidFill>
              <a:schemeClr val="tx1"/>
            </a:solidFill>
            <a:prstDash val="dash"/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6892" name="AutoShape 23"/>
          <p:cNvCxnSpPr>
            <a:cxnSpLocks noChangeShapeType="1"/>
          </p:cNvCxnSpPr>
          <p:nvPr/>
        </p:nvCxnSpPr>
        <p:spPr bwMode="auto">
          <a:xfrm rot="16200000" flipH="1">
            <a:off x="4932363" y="3357563"/>
            <a:ext cx="1368425" cy="2232025"/>
          </a:xfrm>
          <a:prstGeom prst="bentConnector2">
            <a:avLst/>
          </a:prstGeom>
          <a:noFill/>
          <a:ln w="381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6893" name="AutoShape 24"/>
          <p:cNvCxnSpPr>
            <a:cxnSpLocks noChangeShapeType="1"/>
          </p:cNvCxnSpPr>
          <p:nvPr/>
        </p:nvCxnSpPr>
        <p:spPr bwMode="auto">
          <a:xfrm>
            <a:off x="1042988" y="3502025"/>
            <a:ext cx="2952750" cy="0"/>
          </a:xfrm>
          <a:prstGeom prst="straightConnector1">
            <a:avLst/>
          </a:prstGeom>
          <a:noFill/>
          <a:ln w="9525">
            <a:solidFill>
              <a:srgbClr val="00B0F0"/>
            </a:solidFill>
            <a:prstDash val="sys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6894" name="Line 48"/>
          <p:cNvSpPr>
            <a:spLocks noChangeShapeType="1"/>
          </p:cNvSpPr>
          <p:nvPr/>
        </p:nvSpPr>
        <p:spPr bwMode="auto">
          <a:xfrm>
            <a:off x="2268538" y="1628775"/>
            <a:ext cx="3095625" cy="0"/>
          </a:xfrm>
          <a:prstGeom prst="line">
            <a:avLst/>
          </a:prstGeom>
          <a:noFill/>
          <a:ln w="9525">
            <a:solidFill>
              <a:srgbClr val="00B0F0"/>
            </a:solidFill>
            <a:prstDash val="sys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cxnSp>
        <p:nvCxnSpPr>
          <p:cNvPr id="49" name="Verbinder: gewinkelt 48">
            <a:extLst>
              <a:ext uri="{FF2B5EF4-FFF2-40B4-BE49-F238E27FC236}">
                <a16:creationId xmlns:a16="http://schemas.microsoft.com/office/drawing/2014/main" id="{32D6C750-928A-4534-BF0A-E6EB37547D7E}"/>
              </a:ext>
            </a:extLst>
          </p:cNvPr>
          <p:cNvCxnSpPr>
            <a:cxnSpLocks/>
          </p:cNvCxnSpPr>
          <p:nvPr/>
        </p:nvCxnSpPr>
        <p:spPr>
          <a:xfrm>
            <a:off x="6372225" y="1630363"/>
            <a:ext cx="1709738" cy="430212"/>
          </a:xfrm>
          <a:prstGeom prst="bentConnector3">
            <a:avLst/>
          </a:prstGeom>
          <a:ln>
            <a:solidFill>
              <a:srgbClr val="00B0F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Verbinder: gewinkelt 49">
            <a:extLst>
              <a:ext uri="{FF2B5EF4-FFF2-40B4-BE49-F238E27FC236}">
                <a16:creationId xmlns:a16="http://schemas.microsoft.com/office/drawing/2014/main" id="{0A018BE5-538D-425D-9147-EB87B0315996}"/>
              </a:ext>
            </a:extLst>
          </p:cNvPr>
          <p:cNvCxnSpPr>
            <a:cxnSpLocks/>
          </p:cNvCxnSpPr>
          <p:nvPr/>
        </p:nvCxnSpPr>
        <p:spPr>
          <a:xfrm rot="5400000">
            <a:off x="4679950" y="2025650"/>
            <a:ext cx="1296988" cy="1081088"/>
          </a:xfrm>
          <a:prstGeom prst="bentConnector3">
            <a:avLst>
              <a:gd name="adj1" fmla="val 50000"/>
            </a:avLst>
          </a:prstGeom>
          <a:ln>
            <a:solidFill>
              <a:srgbClr val="00B0F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897" name="AutoShape 23"/>
          <p:cNvCxnSpPr>
            <a:cxnSpLocks noChangeShapeType="1"/>
          </p:cNvCxnSpPr>
          <p:nvPr/>
        </p:nvCxnSpPr>
        <p:spPr bwMode="auto">
          <a:xfrm rot="5400000">
            <a:off x="574676" y="2374900"/>
            <a:ext cx="1389062" cy="433387"/>
          </a:xfrm>
          <a:prstGeom prst="bentConnector3">
            <a:avLst>
              <a:gd name="adj1" fmla="val 100144"/>
            </a:avLst>
          </a:prstGeom>
          <a:noFill/>
          <a:ln w="9525">
            <a:solidFill>
              <a:srgbClr val="00B0F0"/>
            </a:solidFill>
            <a:prstDash val="sys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6898" name="AutoShape 26"/>
          <p:cNvCxnSpPr>
            <a:cxnSpLocks noChangeShapeType="1"/>
          </p:cNvCxnSpPr>
          <p:nvPr/>
        </p:nvCxnSpPr>
        <p:spPr bwMode="auto">
          <a:xfrm flipV="1">
            <a:off x="7740650" y="3502025"/>
            <a:ext cx="360363" cy="1800225"/>
          </a:xfrm>
          <a:prstGeom prst="bentConnector3">
            <a:avLst>
              <a:gd name="adj1" fmla="val 49778"/>
            </a:avLst>
          </a:prstGeom>
          <a:noFill/>
          <a:ln w="381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6899" name="AutoShape 26"/>
          <p:cNvCxnSpPr>
            <a:cxnSpLocks noChangeShapeType="1"/>
          </p:cNvCxnSpPr>
          <p:nvPr/>
        </p:nvCxnSpPr>
        <p:spPr bwMode="auto">
          <a:xfrm flipV="1">
            <a:off x="7732713" y="2925763"/>
            <a:ext cx="360362" cy="2376487"/>
          </a:xfrm>
          <a:prstGeom prst="bentConnector3">
            <a:avLst>
              <a:gd name="adj1" fmla="val 49778"/>
            </a:avLst>
          </a:prstGeom>
          <a:noFill/>
          <a:ln w="381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6900" name="Rectangle 27"/>
          <p:cNvSpPr>
            <a:spLocks noChangeArrowheads="1"/>
          </p:cNvSpPr>
          <p:nvPr/>
        </p:nvSpPr>
        <p:spPr bwMode="auto">
          <a:xfrm>
            <a:off x="1258888" y="1341438"/>
            <a:ext cx="1009650" cy="576262"/>
          </a:xfrm>
          <a:prstGeom prst="rect">
            <a:avLst/>
          </a:prstGeom>
          <a:solidFill>
            <a:srgbClr val="FF9900"/>
          </a:solidFill>
          <a:ln w="25400">
            <a:solidFill>
              <a:srgbClr val="FF9900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AU" altLang="de-DE" sz="1800"/>
              <a:t>PVT</a:t>
            </a:r>
          </a:p>
        </p:txBody>
      </p:sp>
      <p:cxnSp>
        <p:nvCxnSpPr>
          <p:cNvPr id="36901" name="AutoShape 24"/>
          <p:cNvCxnSpPr>
            <a:cxnSpLocks noChangeShapeType="1"/>
          </p:cNvCxnSpPr>
          <p:nvPr/>
        </p:nvCxnSpPr>
        <p:spPr bwMode="auto">
          <a:xfrm flipH="1">
            <a:off x="1763713" y="836613"/>
            <a:ext cx="1587" cy="5048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6902" name="AutoShape 21"/>
          <p:cNvCxnSpPr>
            <a:cxnSpLocks noChangeShapeType="1"/>
          </p:cNvCxnSpPr>
          <p:nvPr/>
        </p:nvCxnSpPr>
        <p:spPr bwMode="auto">
          <a:xfrm rot="16200000" flipH="1">
            <a:off x="2628107" y="1340644"/>
            <a:ext cx="2376487" cy="1368425"/>
          </a:xfrm>
          <a:prstGeom prst="bentConnector3">
            <a:avLst>
              <a:gd name="adj1" fmla="val 50000"/>
            </a:avLst>
          </a:prstGeom>
          <a:noFill/>
          <a:ln w="38100">
            <a:solidFill>
              <a:schemeClr val="tx1"/>
            </a:solidFill>
            <a:prstDash val="dash"/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6903" name="Text Box 46"/>
          <p:cNvSpPr txBox="1">
            <a:spLocks noChangeArrowheads="1"/>
          </p:cNvSpPr>
          <p:nvPr/>
        </p:nvSpPr>
        <p:spPr bwMode="auto">
          <a:xfrm>
            <a:off x="5292725" y="5557838"/>
            <a:ext cx="1368425" cy="12922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10000"/>
              </a:spcBef>
              <a:buFontTx/>
              <a:buNone/>
            </a:pPr>
            <a:r>
              <a:rPr lang="en-AU" altLang="de-DE" sz="1200">
                <a:latin typeface="Arial" panose="020B0604020202020204" pitchFamily="34" charset="0"/>
              </a:rPr>
              <a:t>Electrical Energy</a:t>
            </a:r>
          </a:p>
          <a:p>
            <a:pPr eaLnBrk="1" hangingPunct="1">
              <a:spcBef>
                <a:spcPct val="10000"/>
              </a:spcBef>
              <a:buFontTx/>
              <a:buNone/>
            </a:pPr>
            <a:r>
              <a:rPr lang="en-AU" altLang="de-DE" sz="1200">
                <a:latin typeface="Arial" panose="020B0604020202020204" pitchFamily="34" charset="0"/>
              </a:rPr>
              <a:t>Driving Energy</a:t>
            </a:r>
          </a:p>
          <a:p>
            <a:pPr eaLnBrk="1" hangingPunct="1">
              <a:spcBef>
                <a:spcPct val="10000"/>
              </a:spcBef>
              <a:buFontTx/>
              <a:buNone/>
            </a:pPr>
            <a:r>
              <a:rPr lang="en-AU" altLang="de-DE" sz="1200">
                <a:latin typeface="Arial" panose="020B0604020202020204" pitchFamily="34" charset="0"/>
              </a:rPr>
              <a:t>Water</a:t>
            </a:r>
          </a:p>
          <a:p>
            <a:pPr eaLnBrk="1" hangingPunct="1">
              <a:spcBef>
                <a:spcPct val="10000"/>
              </a:spcBef>
              <a:buFontTx/>
              <a:buNone/>
            </a:pPr>
            <a:r>
              <a:rPr lang="en-AU" altLang="de-DE" sz="1200">
                <a:latin typeface="Arial" panose="020B0604020202020204" pitchFamily="34" charset="0"/>
              </a:rPr>
              <a:t>Brine</a:t>
            </a:r>
          </a:p>
          <a:p>
            <a:pPr eaLnBrk="1" hangingPunct="1">
              <a:spcBef>
                <a:spcPct val="10000"/>
              </a:spcBef>
              <a:buFontTx/>
              <a:buNone/>
            </a:pPr>
            <a:r>
              <a:rPr lang="en-AU" altLang="de-DE" sz="1200">
                <a:latin typeface="Arial" panose="020B0604020202020204" pitchFamily="34" charset="0"/>
              </a:rPr>
              <a:t>Refrigerant</a:t>
            </a:r>
          </a:p>
          <a:p>
            <a:pPr eaLnBrk="1" hangingPunct="1">
              <a:spcBef>
                <a:spcPct val="10000"/>
              </a:spcBef>
              <a:buFontTx/>
              <a:buNone/>
            </a:pPr>
            <a:r>
              <a:rPr lang="en-AU" altLang="de-DE" sz="1200">
                <a:latin typeface="Arial" panose="020B0604020202020204" pitchFamily="34" charset="0"/>
              </a:rPr>
              <a:t>Air</a:t>
            </a:r>
          </a:p>
        </p:txBody>
      </p:sp>
      <p:sp>
        <p:nvSpPr>
          <p:cNvPr id="36904" name="Line 48"/>
          <p:cNvSpPr>
            <a:spLocks noChangeShapeType="1"/>
          </p:cNvSpPr>
          <p:nvPr/>
        </p:nvSpPr>
        <p:spPr bwMode="auto">
          <a:xfrm>
            <a:off x="4572000" y="5895975"/>
            <a:ext cx="66675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6905" name="Line 49"/>
          <p:cNvSpPr>
            <a:spLocks noChangeShapeType="1"/>
          </p:cNvSpPr>
          <p:nvPr/>
        </p:nvSpPr>
        <p:spPr bwMode="auto">
          <a:xfrm>
            <a:off x="4572000" y="6099175"/>
            <a:ext cx="666750" cy="15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6906" name="Line 50"/>
          <p:cNvSpPr>
            <a:spLocks noChangeShapeType="1"/>
          </p:cNvSpPr>
          <p:nvPr/>
        </p:nvSpPr>
        <p:spPr bwMode="auto">
          <a:xfrm>
            <a:off x="4572000" y="6300788"/>
            <a:ext cx="666750" cy="1587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6907" name="Line 51"/>
          <p:cNvSpPr>
            <a:spLocks noChangeShapeType="1"/>
          </p:cNvSpPr>
          <p:nvPr/>
        </p:nvSpPr>
        <p:spPr bwMode="auto">
          <a:xfrm>
            <a:off x="4572000" y="6500813"/>
            <a:ext cx="666750" cy="1587"/>
          </a:xfrm>
          <a:prstGeom prst="line">
            <a:avLst/>
          </a:prstGeom>
          <a:noFill/>
          <a:ln w="38100">
            <a:solidFill>
              <a:srgbClr val="808080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6908" name="Line 48"/>
          <p:cNvSpPr>
            <a:spLocks noChangeShapeType="1"/>
          </p:cNvSpPr>
          <p:nvPr/>
        </p:nvSpPr>
        <p:spPr bwMode="auto">
          <a:xfrm>
            <a:off x="4572000" y="5691188"/>
            <a:ext cx="666750" cy="1587"/>
          </a:xfrm>
          <a:prstGeom prst="line">
            <a:avLst/>
          </a:prstGeom>
          <a:noFill/>
          <a:ln w="9525">
            <a:solidFill>
              <a:srgbClr val="00B0F0"/>
            </a:solidFill>
            <a:prstDash val="sys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6909" name="Line 51"/>
          <p:cNvSpPr>
            <a:spLocks noChangeShapeType="1"/>
          </p:cNvSpPr>
          <p:nvPr/>
        </p:nvSpPr>
        <p:spPr bwMode="auto">
          <a:xfrm>
            <a:off x="4572000" y="6697663"/>
            <a:ext cx="666750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8">
            <a:extLst>
              <a:ext uri="{FF2B5EF4-FFF2-40B4-BE49-F238E27FC236}">
                <a16:creationId xmlns:a16="http://schemas.microsoft.com/office/drawing/2014/main" id="{1D8570AC-2EAA-41EB-A2F2-FFC15CDAE182}"/>
              </a:ext>
            </a:extLst>
          </p:cNvPr>
          <p:cNvSpPr/>
          <p:nvPr/>
        </p:nvSpPr>
        <p:spPr>
          <a:xfrm>
            <a:off x="0" y="1052513"/>
            <a:ext cx="1116013" cy="580548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AU"/>
          </a:p>
        </p:txBody>
      </p:sp>
      <p:sp>
        <p:nvSpPr>
          <p:cNvPr id="38915" name="Text Box 45"/>
          <p:cNvSpPr txBox="1">
            <a:spLocks noChangeArrowheads="1"/>
          </p:cNvSpPr>
          <p:nvPr/>
        </p:nvSpPr>
        <p:spPr bwMode="auto">
          <a:xfrm>
            <a:off x="1116013" y="5942013"/>
            <a:ext cx="2952750" cy="915987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de-DE" sz="1600" i="1">
                <a:latin typeface="Arial" panose="020B0604020202020204" pitchFamily="34" charset="0"/>
              </a:rPr>
              <a:t>Parallel GSHP concept with PVT, DHW and SH storages and battery storage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AU" altLang="de-DE" sz="1600" i="1">
              <a:latin typeface="Arial" panose="020B0604020202020204" pitchFamily="34" charset="0"/>
            </a:endParaRPr>
          </a:p>
        </p:txBody>
      </p:sp>
      <p:sp>
        <p:nvSpPr>
          <p:cNvPr id="2" name="Rectangle 48">
            <a:extLst>
              <a:ext uri="{FF2B5EF4-FFF2-40B4-BE49-F238E27FC236}">
                <a16:creationId xmlns:a16="http://schemas.microsoft.com/office/drawing/2014/main" id="{D9793F5A-7C49-42CD-BB54-DAE9A4726BA2}"/>
              </a:ext>
            </a:extLst>
          </p:cNvPr>
          <p:cNvSpPr/>
          <p:nvPr/>
        </p:nvSpPr>
        <p:spPr>
          <a:xfrm>
            <a:off x="8027988" y="1052513"/>
            <a:ext cx="1116012" cy="580548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AU"/>
          </a:p>
        </p:txBody>
      </p:sp>
      <p:sp>
        <p:nvSpPr>
          <p:cNvPr id="38917" name="Rectangle 34"/>
          <p:cNvSpPr>
            <a:spLocks noChangeArrowheads="1"/>
          </p:cNvSpPr>
          <p:nvPr/>
        </p:nvSpPr>
        <p:spPr bwMode="auto">
          <a:xfrm>
            <a:off x="3995738" y="3213100"/>
            <a:ext cx="1008062" cy="576263"/>
          </a:xfrm>
          <a:prstGeom prst="rect">
            <a:avLst/>
          </a:prstGeom>
          <a:solidFill>
            <a:srgbClr val="FF9900"/>
          </a:solidFill>
          <a:ln w="25400">
            <a:solidFill>
              <a:srgbClr val="FF9900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AU" altLang="de-DE" sz="1800"/>
              <a:t>Heat Pump</a:t>
            </a:r>
          </a:p>
        </p:txBody>
      </p:sp>
      <p:sp>
        <p:nvSpPr>
          <p:cNvPr id="5" name="Rectangle 48">
            <a:extLst>
              <a:ext uri="{FF2B5EF4-FFF2-40B4-BE49-F238E27FC236}">
                <a16:creationId xmlns:a16="http://schemas.microsoft.com/office/drawing/2014/main" id="{3FC82D51-A375-45EC-BEB9-A51CABE1C732}"/>
              </a:ext>
            </a:extLst>
          </p:cNvPr>
          <p:cNvSpPr/>
          <p:nvPr/>
        </p:nvSpPr>
        <p:spPr>
          <a:xfrm>
            <a:off x="-1588" y="0"/>
            <a:ext cx="9144001" cy="105251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AU"/>
          </a:p>
        </p:txBody>
      </p:sp>
      <p:sp>
        <p:nvSpPr>
          <p:cNvPr id="30727" name="Rectangle 14">
            <a:extLst>
              <a:ext uri="{FF2B5EF4-FFF2-40B4-BE49-F238E27FC236}">
                <a16:creationId xmlns:a16="http://schemas.microsoft.com/office/drawing/2014/main" id="{FD576187-4586-4056-AD7F-ED6280303D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95738" y="260350"/>
            <a:ext cx="1008062" cy="576263"/>
          </a:xfrm>
          <a:prstGeom prst="rect">
            <a:avLst/>
          </a:prstGeom>
          <a:noFill/>
          <a:ln w="25400" algn="ctr">
            <a:solidFill>
              <a:srgbClr val="99CC00"/>
            </a:solidFill>
            <a:miter lim="800000"/>
            <a:headEnd/>
            <a:tailEnd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en-AU" altLang="de-DE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Air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7A5C5C5D-A958-44BC-A87E-F12ED6EE4E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64163" y="260350"/>
            <a:ext cx="1008062" cy="576263"/>
          </a:xfrm>
          <a:prstGeom prst="rect">
            <a:avLst/>
          </a:prstGeom>
          <a:noFill/>
          <a:ln w="25400" algn="ctr">
            <a:solidFill>
              <a:srgbClr val="99CC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1" hangingPunct="1">
              <a:defRPr/>
            </a:pPr>
            <a:r>
              <a:rPr lang="en-AU" dirty="0">
                <a:solidFill>
                  <a:schemeClr val="bg1">
                    <a:lumMod val="65000"/>
                  </a:schemeClr>
                </a:solidFill>
                <a:latin typeface="Calibri" pitchFamily="34" charset="0"/>
              </a:rPr>
              <a:t>Water</a:t>
            </a:r>
          </a:p>
        </p:txBody>
      </p:sp>
      <p:sp>
        <p:nvSpPr>
          <p:cNvPr id="38921" name="Rectangle 26"/>
          <p:cNvSpPr>
            <a:spLocks noChangeArrowheads="1"/>
          </p:cNvSpPr>
          <p:nvPr/>
        </p:nvSpPr>
        <p:spPr bwMode="auto">
          <a:xfrm>
            <a:off x="2628900" y="260350"/>
            <a:ext cx="1008063" cy="576263"/>
          </a:xfrm>
          <a:prstGeom prst="rect">
            <a:avLst/>
          </a:prstGeom>
          <a:solidFill>
            <a:srgbClr val="99CC00"/>
          </a:solidFill>
          <a:ln w="25400" algn="ctr">
            <a:solidFill>
              <a:srgbClr val="99CC00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AU" altLang="de-DE" sz="1800"/>
              <a:t>Ground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A8F14F67-0BB7-417E-8282-0A874F383F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28900" y="2276475"/>
            <a:ext cx="1008063" cy="576263"/>
          </a:xfrm>
          <a:prstGeom prst="rect">
            <a:avLst/>
          </a:prstGeom>
          <a:solidFill>
            <a:schemeClr val="bg1"/>
          </a:solidFill>
          <a:ln w="25400" algn="ctr">
            <a:solidFill>
              <a:schemeClr val="accent1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1" hangingPunct="1">
              <a:defRPr/>
            </a:pPr>
            <a:r>
              <a:rPr lang="en-AU" dirty="0">
                <a:solidFill>
                  <a:schemeClr val="bg1">
                    <a:lumMod val="65000"/>
                  </a:schemeClr>
                </a:solidFill>
                <a:latin typeface="Calibri" pitchFamily="34" charset="0"/>
              </a:rPr>
              <a:t>Storage (source)</a:t>
            </a:r>
          </a:p>
        </p:txBody>
      </p:sp>
      <p:sp>
        <p:nvSpPr>
          <p:cNvPr id="38923" name="Rectangle 32"/>
          <p:cNvSpPr>
            <a:spLocks noChangeArrowheads="1"/>
          </p:cNvSpPr>
          <p:nvPr/>
        </p:nvSpPr>
        <p:spPr bwMode="auto">
          <a:xfrm>
            <a:off x="6732588" y="5011738"/>
            <a:ext cx="1008062" cy="576262"/>
          </a:xfrm>
          <a:prstGeom prst="rect">
            <a:avLst/>
          </a:prstGeom>
          <a:solidFill>
            <a:srgbClr val="4F81BD"/>
          </a:solidFill>
          <a:ln w="25400" algn="ctr">
            <a:solidFill>
              <a:schemeClr val="accent1"/>
            </a:solidFill>
            <a:miter lim="800000"/>
            <a:headEnd/>
            <a:tailEnd/>
          </a:ln>
        </p:spPr>
        <p:txBody>
          <a:bodyPr lIns="36000" rIns="36000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en-AU" altLang="de-DE" sz="1800"/>
              <a:t>Storage (DHW)</a:t>
            </a:r>
          </a:p>
        </p:txBody>
      </p:sp>
      <p:sp>
        <p:nvSpPr>
          <p:cNvPr id="38924" name="Rectangle 43"/>
          <p:cNvSpPr>
            <a:spLocks noChangeArrowheads="1"/>
          </p:cNvSpPr>
          <p:nvPr/>
        </p:nvSpPr>
        <p:spPr bwMode="auto">
          <a:xfrm>
            <a:off x="8101013" y="2492375"/>
            <a:ext cx="1008062" cy="576263"/>
          </a:xfrm>
          <a:prstGeom prst="rect">
            <a:avLst/>
          </a:prstGeom>
          <a:solidFill>
            <a:srgbClr val="C0504D"/>
          </a:solidFill>
          <a:ln w="25400" algn="ctr">
            <a:solidFill>
              <a:schemeClr val="accent2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AU" altLang="de-DE" sz="1800"/>
              <a:t>Space Heat</a:t>
            </a:r>
          </a:p>
        </p:txBody>
      </p:sp>
      <p:sp>
        <p:nvSpPr>
          <p:cNvPr id="38925" name="Rectangle 44"/>
          <p:cNvSpPr>
            <a:spLocks noChangeArrowheads="1"/>
          </p:cNvSpPr>
          <p:nvPr/>
        </p:nvSpPr>
        <p:spPr bwMode="auto">
          <a:xfrm>
            <a:off x="8101013" y="3211513"/>
            <a:ext cx="1008062" cy="576262"/>
          </a:xfrm>
          <a:prstGeom prst="rect">
            <a:avLst/>
          </a:prstGeom>
          <a:solidFill>
            <a:srgbClr val="C0504D"/>
          </a:solidFill>
          <a:ln w="25400" algn="ctr">
            <a:solidFill>
              <a:schemeClr val="accent2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AU" altLang="de-DE" sz="1800"/>
              <a:t>DHW</a:t>
            </a:r>
          </a:p>
        </p:txBody>
      </p:sp>
      <p:sp>
        <p:nvSpPr>
          <p:cNvPr id="38926" name="Rectangle 45"/>
          <p:cNvSpPr>
            <a:spLocks noChangeArrowheads="1"/>
          </p:cNvSpPr>
          <p:nvPr/>
        </p:nvSpPr>
        <p:spPr bwMode="auto">
          <a:xfrm>
            <a:off x="6732588" y="260350"/>
            <a:ext cx="1008062" cy="576263"/>
          </a:xfrm>
          <a:prstGeom prst="rect">
            <a:avLst/>
          </a:prstGeom>
          <a:noFill/>
          <a:ln w="25400" algn="ctr">
            <a:solidFill>
              <a:srgbClr val="99CC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AU" altLang="de-DE" sz="1800">
                <a:solidFill>
                  <a:srgbClr val="A6A6A6"/>
                </a:solidFill>
              </a:rPr>
              <a:t>Waste Heat</a:t>
            </a:r>
          </a:p>
        </p:txBody>
      </p:sp>
      <p:sp>
        <p:nvSpPr>
          <p:cNvPr id="38927" name="Rectangle 46"/>
          <p:cNvSpPr>
            <a:spLocks noChangeArrowheads="1"/>
          </p:cNvSpPr>
          <p:nvPr/>
        </p:nvSpPr>
        <p:spPr bwMode="auto">
          <a:xfrm>
            <a:off x="1260475" y="260350"/>
            <a:ext cx="1009650" cy="576263"/>
          </a:xfrm>
          <a:prstGeom prst="rect">
            <a:avLst/>
          </a:prstGeom>
          <a:solidFill>
            <a:srgbClr val="99CC00"/>
          </a:solidFill>
          <a:ln w="25400" algn="ctr">
            <a:solidFill>
              <a:srgbClr val="99CC00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AU" altLang="de-DE" sz="1800"/>
              <a:t>Sun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BD8723C5-8E81-45BB-BB2B-52D81E4DEA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64163" y="4148138"/>
            <a:ext cx="1008062" cy="576262"/>
          </a:xfrm>
          <a:prstGeom prst="rect">
            <a:avLst/>
          </a:prstGeom>
          <a:noFill/>
          <a:ln w="25400" algn="ctr">
            <a:solidFill>
              <a:srgbClr val="FF9900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1" hangingPunct="1">
              <a:defRPr/>
            </a:pPr>
            <a:r>
              <a:rPr lang="en-AU" dirty="0">
                <a:solidFill>
                  <a:schemeClr val="bg1">
                    <a:lumMod val="65000"/>
                  </a:schemeClr>
                </a:solidFill>
                <a:latin typeface="Calibri" pitchFamily="34" charset="0"/>
              </a:rPr>
              <a:t>Backup</a:t>
            </a:r>
          </a:p>
        </p:txBody>
      </p:sp>
      <p:cxnSp>
        <p:nvCxnSpPr>
          <p:cNvPr id="38929" name="Straight Connector 53"/>
          <p:cNvCxnSpPr>
            <a:cxnSpLocks noChangeShapeType="1"/>
          </p:cNvCxnSpPr>
          <p:nvPr/>
        </p:nvCxnSpPr>
        <p:spPr bwMode="auto">
          <a:xfrm rot="5400000" flipH="1" flipV="1">
            <a:off x="4599782" y="3428206"/>
            <a:ext cx="6858000" cy="1587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" name="Rectangle 43">
            <a:extLst>
              <a:ext uri="{FF2B5EF4-FFF2-40B4-BE49-F238E27FC236}">
                <a16:creationId xmlns:a16="http://schemas.microsoft.com/office/drawing/2014/main" id="{C31F0F46-F9BC-4105-A0EB-0B76B3576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01013" y="3932238"/>
            <a:ext cx="1008062" cy="576262"/>
          </a:xfrm>
          <a:prstGeom prst="rect">
            <a:avLst/>
          </a:prstGeom>
          <a:noFill/>
          <a:ln w="25400" algn="ctr">
            <a:solidFill>
              <a:schemeClr val="accent2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1" hangingPunct="1">
              <a:defRPr/>
            </a:pPr>
            <a:r>
              <a:rPr lang="en-AU">
                <a:solidFill>
                  <a:schemeClr val="bg1">
                    <a:lumMod val="65000"/>
                  </a:schemeClr>
                </a:solidFill>
                <a:latin typeface="Calibri" pitchFamily="34" charset="0"/>
              </a:rPr>
              <a:t>Cold</a:t>
            </a:r>
          </a:p>
        </p:txBody>
      </p:sp>
      <p:cxnSp>
        <p:nvCxnSpPr>
          <p:cNvPr id="38931" name="Straight Connector 55"/>
          <p:cNvCxnSpPr>
            <a:cxnSpLocks noChangeShapeType="1"/>
          </p:cNvCxnSpPr>
          <p:nvPr/>
        </p:nvCxnSpPr>
        <p:spPr bwMode="auto">
          <a:xfrm>
            <a:off x="0" y="1052513"/>
            <a:ext cx="91440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38932" name="Rectangle 14"/>
          <p:cNvSpPr>
            <a:spLocks noChangeArrowheads="1"/>
          </p:cNvSpPr>
          <p:nvPr/>
        </p:nvSpPr>
        <p:spPr bwMode="auto">
          <a:xfrm>
            <a:off x="34925" y="4148138"/>
            <a:ext cx="1008063" cy="576262"/>
          </a:xfrm>
          <a:prstGeom prst="rect">
            <a:avLst/>
          </a:prstGeom>
          <a:solidFill>
            <a:srgbClr val="D9D9D9"/>
          </a:solidFill>
          <a:ln w="25400" algn="ctr">
            <a:solidFill>
              <a:srgbClr val="808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AU" altLang="de-DE" sz="1800">
                <a:solidFill>
                  <a:srgbClr val="A6A6A6"/>
                </a:solidFill>
              </a:rPr>
              <a:t>Energy Carrier</a:t>
            </a:r>
          </a:p>
        </p:txBody>
      </p:sp>
      <p:cxnSp>
        <p:nvCxnSpPr>
          <p:cNvPr id="38933" name="Straight Connector 52"/>
          <p:cNvCxnSpPr>
            <a:cxnSpLocks noChangeShapeType="1"/>
          </p:cNvCxnSpPr>
          <p:nvPr/>
        </p:nvCxnSpPr>
        <p:spPr bwMode="auto">
          <a:xfrm rot="5400000" flipH="1" flipV="1">
            <a:off x="-2312193" y="3428206"/>
            <a:ext cx="6858000" cy="1587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8934" name="Rectangle 34"/>
          <p:cNvSpPr>
            <a:spLocks noChangeArrowheads="1"/>
          </p:cNvSpPr>
          <p:nvPr/>
        </p:nvSpPr>
        <p:spPr bwMode="auto">
          <a:xfrm>
            <a:off x="6732588" y="5013325"/>
            <a:ext cx="287337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AU" altLang="de-DE" sz="1800"/>
          </a:p>
        </p:txBody>
      </p:sp>
      <p:sp>
        <p:nvSpPr>
          <p:cNvPr id="38935" name="Rectangle 34"/>
          <p:cNvSpPr>
            <a:spLocks noChangeArrowheads="1"/>
          </p:cNvSpPr>
          <p:nvPr/>
        </p:nvSpPr>
        <p:spPr bwMode="auto">
          <a:xfrm>
            <a:off x="6732588" y="5302250"/>
            <a:ext cx="287337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AU" altLang="de-DE" sz="1800"/>
          </a:p>
        </p:txBody>
      </p:sp>
      <p:sp>
        <p:nvSpPr>
          <p:cNvPr id="38936" name="Rectangle 28"/>
          <p:cNvSpPr>
            <a:spLocks noChangeArrowheads="1"/>
          </p:cNvSpPr>
          <p:nvPr/>
        </p:nvSpPr>
        <p:spPr bwMode="auto">
          <a:xfrm>
            <a:off x="5364163" y="1341438"/>
            <a:ext cx="1008062" cy="576262"/>
          </a:xfrm>
          <a:prstGeom prst="rect">
            <a:avLst/>
          </a:prstGeom>
          <a:solidFill>
            <a:srgbClr val="00B0F0"/>
          </a:solidFill>
          <a:ln w="25400" algn="ctr">
            <a:solidFill>
              <a:srgbClr val="00B0F0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AU" altLang="de-DE" sz="1800"/>
              <a:t>Battery Storage</a:t>
            </a:r>
          </a:p>
        </p:txBody>
      </p:sp>
      <p:sp>
        <p:nvSpPr>
          <p:cNvPr id="38937" name="Rectangle 14"/>
          <p:cNvSpPr>
            <a:spLocks noChangeArrowheads="1"/>
          </p:cNvSpPr>
          <p:nvPr/>
        </p:nvSpPr>
        <p:spPr bwMode="auto">
          <a:xfrm>
            <a:off x="8081963" y="1771650"/>
            <a:ext cx="1008062" cy="576263"/>
          </a:xfrm>
          <a:prstGeom prst="rect">
            <a:avLst/>
          </a:prstGeom>
          <a:solidFill>
            <a:srgbClr val="808080"/>
          </a:solidFill>
          <a:ln w="25400" algn="ctr">
            <a:solidFill>
              <a:srgbClr val="808080"/>
            </a:solidFill>
            <a:miter lim="800000"/>
            <a:headEnd/>
            <a:tailEnd/>
          </a:ln>
        </p:spPr>
        <p:txBody>
          <a:bodyPr lIns="36000" rIns="36000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AU" altLang="de-DE" sz="1800"/>
              <a:t>Electrical Load</a:t>
            </a:r>
          </a:p>
        </p:txBody>
      </p:sp>
      <p:sp>
        <p:nvSpPr>
          <p:cNvPr id="38938" name="Rectangle 14"/>
          <p:cNvSpPr>
            <a:spLocks noChangeArrowheads="1"/>
          </p:cNvSpPr>
          <p:nvPr/>
        </p:nvSpPr>
        <p:spPr bwMode="auto">
          <a:xfrm>
            <a:off x="34925" y="3213100"/>
            <a:ext cx="1008063" cy="576263"/>
          </a:xfrm>
          <a:prstGeom prst="rect">
            <a:avLst/>
          </a:prstGeom>
          <a:solidFill>
            <a:srgbClr val="808080"/>
          </a:solidFill>
          <a:ln w="25400" algn="ctr">
            <a:solidFill>
              <a:srgbClr val="808080"/>
            </a:solidFill>
            <a:miter lim="800000"/>
            <a:headEnd/>
            <a:tailEnd/>
          </a:ln>
        </p:spPr>
        <p:txBody>
          <a:bodyPr lIns="36000" rIns="36000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de-DE" sz="1800"/>
              <a:t>Electricity</a:t>
            </a:r>
          </a:p>
          <a:p>
            <a:pPr algn="ctr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de-DE" sz="1800"/>
              <a:t>(Grid)</a:t>
            </a:r>
          </a:p>
        </p:txBody>
      </p:sp>
      <p:cxnSp>
        <p:nvCxnSpPr>
          <p:cNvPr id="38939" name="AutoShape 21"/>
          <p:cNvCxnSpPr>
            <a:cxnSpLocks noChangeShapeType="1"/>
          </p:cNvCxnSpPr>
          <p:nvPr/>
        </p:nvCxnSpPr>
        <p:spPr bwMode="auto">
          <a:xfrm rot="16200000" flipH="1">
            <a:off x="2483644" y="1197769"/>
            <a:ext cx="3529013" cy="4968875"/>
          </a:xfrm>
          <a:prstGeom prst="bentConnector2">
            <a:avLst/>
          </a:prstGeom>
          <a:noFill/>
          <a:ln w="38100">
            <a:solidFill>
              <a:schemeClr val="tx1"/>
            </a:solidFill>
            <a:prstDash val="dash"/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8940" name="AutoShape 23"/>
          <p:cNvCxnSpPr>
            <a:cxnSpLocks noChangeShapeType="1"/>
          </p:cNvCxnSpPr>
          <p:nvPr/>
        </p:nvCxnSpPr>
        <p:spPr bwMode="auto">
          <a:xfrm rot="16200000" flipH="1">
            <a:off x="4932363" y="3357563"/>
            <a:ext cx="1368425" cy="2232025"/>
          </a:xfrm>
          <a:prstGeom prst="bentConnector2">
            <a:avLst/>
          </a:prstGeom>
          <a:noFill/>
          <a:ln w="381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8941" name="AutoShape 24"/>
          <p:cNvCxnSpPr>
            <a:cxnSpLocks noChangeShapeType="1"/>
          </p:cNvCxnSpPr>
          <p:nvPr/>
        </p:nvCxnSpPr>
        <p:spPr bwMode="auto">
          <a:xfrm>
            <a:off x="1042988" y="3502025"/>
            <a:ext cx="2952750" cy="0"/>
          </a:xfrm>
          <a:prstGeom prst="straightConnector1">
            <a:avLst/>
          </a:prstGeom>
          <a:noFill/>
          <a:ln w="9525">
            <a:solidFill>
              <a:srgbClr val="00B0F0"/>
            </a:solidFill>
            <a:prstDash val="sys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8942" name="Line 48"/>
          <p:cNvSpPr>
            <a:spLocks noChangeShapeType="1"/>
          </p:cNvSpPr>
          <p:nvPr/>
        </p:nvSpPr>
        <p:spPr bwMode="auto">
          <a:xfrm>
            <a:off x="2268538" y="1628775"/>
            <a:ext cx="3095625" cy="0"/>
          </a:xfrm>
          <a:prstGeom prst="line">
            <a:avLst/>
          </a:prstGeom>
          <a:noFill/>
          <a:ln w="9525">
            <a:solidFill>
              <a:srgbClr val="00B0F0"/>
            </a:solidFill>
            <a:prstDash val="sys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cxnSp>
        <p:nvCxnSpPr>
          <p:cNvPr id="49" name="Verbinder: gewinkelt 48">
            <a:extLst>
              <a:ext uri="{FF2B5EF4-FFF2-40B4-BE49-F238E27FC236}">
                <a16:creationId xmlns:a16="http://schemas.microsoft.com/office/drawing/2014/main" id="{32D6C750-928A-4534-BF0A-E6EB37547D7E}"/>
              </a:ext>
            </a:extLst>
          </p:cNvPr>
          <p:cNvCxnSpPr>
            <a:cxnSpLocks/>
          </p:cNvCxnSpPr>
          <p:nvPr/>
        </p:nvCxnSpPr>
        <p:spPr>
          <a:xfrm>
            <a:off x="6372225" y="1630363"/>
            <a:ext cx="1709738" cy="430212"/>
          </a:xfrm>
          <a:prstGeom prst="bentConnector3">
            <a:avLst/>
          </a:prstGeom>
          <a:ln>
            <a:solidFill>
              <a:srgbClr val="00B0F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Verbinder: gewinkelt 49">
            <a:extLst>
              <a:ext uri="{FF2B5EF4-FFF2-40B4-BE49-F238E27FC236}">
                <a16:creationId xmlns:a16="http://schemas.microsoft.com/office/drawing/2014/main" id="{0A018BE5-538D-425D-9147-EB87B0315996}"/>
              </a:ext>
            </a:extLst>
          </p:cNvPr>
          <p:cNvCxnSpPr>
            <a:cxnSpLocks/>
          </p:cNvCxnSpPr>
          <p:nvPr/>
        </p:nvCxnSpPr>
        <p:spPr>
          <a:xfrm rot="5400000">
            <a:off x="4679950" y="2025650"/>
            <a:ext cx="1296988" cy="1081088"/>
          </a:xfrm>
          <a:prstGeom prst="bentConnector3">
            <a:avLst>
              <a:gd name="adj1" fmla="val 50000"/>
            </a:avLst>
          </a:prstGeom>
          <a:ln>
            <a:solidFill>
              <a:srgbClr val="00B0F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945" name="AutoShape 23"/>
          <p:cNvCxnSpPr>
            <a:cxnSpLocks noChangeShapeType="1"/>
          </p:cNvCxnSpPr>
          <p:nvPr/>
        </p:nvCxnSpPr>
        <p:spPr bwMode="auto">
          <a:xfrm rot="5400000">
            <a:off x="574676" y="2374900"/>
            <a:ext cx="1389062" cy="433387"/>
          </a:xfrm>
          <a:prstGeom prst="bentConnector3">
            <a:avLst>
              <a:gd name="adj1" fmla="val 100144"/>
            </a:avLst>
          </a:prstGeom>
          <a:noFill/>
          <a:ln w="9525">
            <a:solidFill>
              <a:srgbClr val="00B0F0"/>
            </a:solidFill>
            <a:prstDash val="sys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8946" name="Rectangle 27"/>
          <p:cNvSpPr>
            <a:spLocks noChangeArrowheads="1"/>
          </p:cNvSpPr>
          <p:nvPr/>
        </p:nvSpPr>
        <p:spPr bwMode="auto">
          <a:xfrm>
            <a:off x="1258888" y="1341438"/>
            <a:ext cx="1009650" cy="576262"/>
          </a:xfrm>
          <a:prstGeom prst="rect">
            <a:avLst/>
          </a:prstGeom>
          <a:solidFill>
            <a:srgbClr val="FF9900"/>
          </a:solidFill>
          <a:ln w="25400">
            <a:solidFill>
              <a:srgbClr val="FF9900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AU" altLang="de-DE" sz="1800"/>
              <a:t>PVT</a:t>
            </a:r>
          </a:p>
        </p:txBody>
      </p:sp>
      <p:cxnSp>
        <p:nvCxnSpPr>
          <p:cNvPr id="38947" name="AutoShape 24"/>
          <p:cNvCxnSpPr>
            <a:cxnSpLocks noChangeShapeType="1"/>
          </p:cNvCxnSpPr>
          <p:nvPr/>
        </p:nvCxnSpPr>
        <p:spPr bwMode="auto">
          <a:xfrm flipH="1">
            <a:off x="1763713" y="836613"/>
            <a:ext cx="1587" cy="5048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8948" name="AutoShape 21"/>
          <p:cNvCxnSpPr>
            <a:cxnSpLocks noChangeShapeType="1"/>
          </p:cNvCxnSpPr>
          <p:nvPr/>
        </p:nvCxnSpPr>
        <p:spPr bwMode="auto">
          <a:xfrm rot="16200000" flipH="1">
            <a:off x="2628107" y="1340644"/>
            <a:ext cx="2376487" cy="1368425"/>
          </a:xfrm>
          <a:prstGeom prst="bentConnector3">
            <a:avLst>
              <a:gd name="adj1" fmla="val 50000"/>
            </a:avLst>
          </a:prstGeom>
          <a:noFill/>
          <a:ln w="38100">
            <a:solidFill>
              <a:schemeClr val="tx1"/>
            </a:solidFill>
            <a:prstDash val="dash"/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8949" name="Rectangle 32"/>
          <p:cNvSpPr>
            <a:spLocks noChangeArrowheads="1"/>
          </p:cNvSpPr>
          <p:nvPr/>
        </p:nvSpPr>
        <p:spPr bwMode="auto">
          <a:xfrm>
            <a:off x="6732588" y="2489200"/>
            <a:ext cx="1008062" cy="576263"/>
          </a:xfrm>
          <a:prstGeom prst="rect">
            <a:avLst/>
          </a:prstGeom>
          <a:solidFill>
            <a:schemeClr val="accent1"/>
          </a:solidFill>
          <a:ln w="25400" algn="ctr">
            <a:solidFill>
              <a:srgbClr val="4F81BD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CH" altLang="de-DE" sz="1800"/>
              <a:t>Storage (SH)</a:t>
            </a:r>
          </a:p>
        </p:txBody>
      </p:sp>
      <p:cxnSp>
        <p:nvCxnSpPr>
          <p:cNvPr id="38950" name="AutoShape 26"/>
          <p:cNvCxnSpPr>
            <a:cxnSpLocks noChangeShapeType="1"/>
          </p:cNvCxnSpPr>
          <p:nvPr/>
        </p:nvCxnSpPr>
        <p:spPr bwMode="auto">
          <a:xfrm rot="5400000" flipH="1" flipV="1">
            <a:off x="6913563" y="3824288"/>
            <a:ext cx="1511300" cy="863600"/>
          </a:xfrm>
          <a:prstGeom prst="bentConnector2">
            <a:avLst/>
          </a:prstGeom>
          <a:noFill/>
          <a:ln w="381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8951" name="AutoShape 26"/>
          <p:cNvCxnSpPr>
            <a:cxnSpLocks noChangeShapeType="1"/>
          </p:cNvCxnSpPr>
          <p:nvPr/>
        </p:nvCxnSpPr>
        <p:spPr bwMode="auto">
          <a:xfrm flipV="1">
            <a:off x="5003800" y="2786063"/>
            <a:ext cx="1738313" cy="715962"/>
          </a:xfrm>
          <a:prstGeom prst="bentConnector3">
            <a:avLst>
              <a:gd name="adj1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8952" name="AutoShape 26"/>
          <p:cNvCxnSpPr>
            <a:cxnSpLocks noChangeShapeType="1"/>
          </p:cNvCxnSpPr>
          <p:nvPr/>
        </p:nvCxnSpPr>
        <p:spPr bwMode="auto">
          <a:xfrm flipV="1">
            <a:off x="7758113" y="2786063"/>
            <a:ext cx="331787" cy="0"/>
          </a:xfrm>
          <a:prstGeom prst="bentConnector3">
            <a:avLst>
              <a:gd name="adj1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8953" name="Text Box 46"/>
          <p:cNvSpPr txBox="1">
            <a:spLocks noChangeArrowheads="1"/>
          </p:cNvSpPr>
          <p:nvPr/>
        </p:nvSpPr>
        <p:spPr bwMode="auto">
          <a:xfrm>
            <a:off x="5292725" y="5557838"/>
            <a:ext cx="1368425" cy="12922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10000"/>
              </a:spcBef>
              <a:buFontTx/>
              <a:buNone/>
            </a:pPr>
            <a:r>
              <a:rPr lang="en-AU" altLang="de-DE" sz="1200">
                <a:latin typeface="Arial" panose="020B0604020202020204" pitchFamily="34" charset="0"/>
              </a:rPr>
              <a:t>Electrical Energy</a:t>
            </a:r>
          </a:p>
          <a:p>
            <a:pPr eaLnBrk="1" hangingPunct="1">
              <a:spcBef>
                <a:spcPct val="10000"/>
              </a:spcBef>
              <a:buFontTx/>
              <a:buNone/>
            </a:pPr>
            <a:r>
              <a:rPr lang="en-AU" altLang="de-DE" sz="1200">
                <a:latin typeface="Arial" panose="020B0604020202020204" pitchFamily="34" charset="0"/>
              </a:rPr>
              <a:t>Driving Energy</a:t>
            </a:r>
          </a:p>
          <a:p>
            <a:pPr eaLnBrk="1" hangingPunct="1">
              <a:spcBef>
                <a:spcPct val="10000"/>
              </a:spcBef>
              <a:buFontTx/>
              <a:buNone/>
            </a:pPr>
            <a:r>
              <a:rPr lang="en-AU" altLang="de-DE" sz="1200">
                <a:latin typeface="Arial" panose="020B0604020202020204" pitchFamily="34" charset="0"/>
              </a:rPr>
              <a:t>Water</a:t>
            </a:r>
          </a:p>
          <a:p>
            <a:pPr eaLnBrk="1" hangingPunct="1">
              <a:spcBef>
                <a:spcPct val="10000"/>
              </a:spcBef>
              <a:buFontTx/>
              <a:buNone/>
            </a:pPr>
            <a:r>
              <a:rPr lang="en-AU" altLang="de-DE" sz="1200">
                <a:latin typeface="Arial" panose="020B0604020202020204" pitchFamily="34" charset="0"/>
              </a:rPr>
              <a:t>Brine</a:t>
            </a:r>
          </a:p>
          <a:p>
            <a:pPr eaLnBrk="1" hangingPunct="1">
              <a:spcBef>
                <a:spcPct val="10000"/>
              </a:spcBef>
              <a:buFontTx/>
              <a:buNone/>
            </a:pPr>
            <a:r>
              <a:rPr lang="en-AU" altLang="de-DE" sz="1200">
                <a:latin typeface="Arial" panose="020B0604020202020204" pitchFamily="34" charset="0"/>
              </a:rPr>
              <a:t>Refrigerant</a:t>
            </a:r>
          </a:p>
          <a:p>
            <a:pPr eaLnBrk="1" hangingPunct="1">
              <a:spcBef>
                <a:spcPct val="10000"/>
              </a:spcBef>
              <a:buFontTx/>
              <a:buNone/>
            </a:pPr>
            <a:r>
              <a:rPr lang="en-AU" altLang="de-DE" sz="1200">
                <a:latin typeface="Arial" panose="020B0604020202020204" pitchFamily="34" charset="0"/>
              </a:rPr>
              <a:t>Air</a:t>
            </a:r>
          </a:p>
        </p:txBody>
      </p:sp>
      <p:sp>
        <p:nvSpPr>
          <p:cNvPr id="38954" name="Line 48"/>
          <p:cNvSpPr>
            <a:spLocks noChangeShapeType="1"/>
          </p:cNvSpPr>
          <p:nvPr/>
        </p:nvSpPr>
        <p:spPr bwMode="auto">
          <a:xfrm>
            <a:off x="4572000" y="5895975"/>
            <a:ext cx="66675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8955" name="Line 49"/>
          <p:cNvSpPr>
            <a:spLocks noChangeShapeType="1"/>
          </p:cNvSpPr>
          <p:nvPr/>
        </p:nvSpPr>
        <p:spPr bwMode="auto">
          <a:xfrm>
            <a:off x="4572000" y="6099175"/>
            <a:ext cx="666750" cy="15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8956" name="Line 50"/>
          <p:cNvSpPr>
            <a:spLocks noChangeShapeType="1"/>
          </p:cNvSpPr>
          <p:nvPr/>
        </p:nvSpPr>
        <p:spPr bwMode="auto">
          <a:xfrm>
            <a:off x="4572000" y="6300788"/>
            <a:ext cx="666750" cy="1587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8957" name="Line 51"/>
          <p:cNvSpPr>
            <a:spLocks noChangeShapeType="1"/>
          </p:cNvSpPr>
          <p:nvPr/>
        </p:nvSpPr>
        <p:spPr bwMode="auto">
          <a:xfrm>
            <a:off x="4572000" y="6500813"/>
            <a:ext cx="666750" cy="1587"/>
          </a:xfrm>
          <a:prstGeom prst="line">
            <a:avLst/>
          </a:prstGeom>
          <a:noFill/>
          <a:ln w="38100">
            <a:solidFill>
              <a:srgbClr val="808080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8958" name="Line 48"/>
          <p:cNvSpPr>
            <a:spLocks noChangeShapeType="1"/>
          </p:cNvSpPr>
          <p:nvPr/>
        </p:nvSpPr>
        <p:spPr bwMode="auto">
          <a:xfrm>
            <a:off x="4572000" y="5691188"/>
            <a:ext cx="666750" cy="1587"/>
          </a:xfrm>
          <a:prstGeom prst="line">
            <a:avLst/>
          </a:prstGeom>
          <a:noFill/>
          <a:ln w="9525">
            <a:solidFill>
              <a:srgbClr val="00B0F0"/>
            </a:solidFill>
            <a:prstDash val="sys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8959" name="Line 51"/>
          <p:cNvSpPr>
            <a:spLocks noChangeShapeType="1"/>
          </p:cNvSpPr>
          <p:nvPr/>
        </p:nvSpPr>
        <p:spPr bwMode="auto">
          <a:xfrm>
            <a:off x="4572000" y="6697663"/>
            <a:ext cx="666750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8">
            <a:extLst>
              <a:ext uri="{FF2B5EF4-FFF2-40B4-BE49-F238E27FC236}">
                <a16:creationId xmlns:a16="http://schemas.microsoft.com/office/drawing/2014/main" id="{1D8570AC-2EAA-41EB-A2F2-FFC15CDAE182}"/>
              </a:ext>
            </a:extLst>
          </p:cNvPr>
          <p:cNvSpPr/>
          <p:nvPr/>
        </p:nvSpPr>
        <p:spPr>
          <a:xfrm>
            <a:off x="0" y="1052513"/>
            <a:ext cx="1116013" cy="580548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AU"/>
          </a:p>
        </p:txBody>
      </p:sp>
      <p:sp>
        <p:nvSpPr>
          <p:cNvPr id="40963" name="Text Box 45"/>
          <p:cNvSpPr txBox="1">
            <a:spLocks noChangeArrowheads="1"/>
          </p:cNvSpPr>
          <p:nvPr/>
        </p:nvSpPr>
        <p:spPr bwMode="auto">
          <a:xfrm>
            <a:off x="1116013" y="5942013"/>
            <a:ext cx="2952750" cy="915987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de-DE" sz="1600" i="1">
                <a:latin typeface="Arial" panose="020B0604020202020204" pitchFamily="34" charset="0"/>
              </a:rPr>
              <a:t>Parallel ASHP concept with PVT, electrical heating rod and battery storage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AU" altLang="de-DE" sz="1600" i="1">
              <a:latin typeface="Arial" panose="020B0604020202020204" pitchFamily="34" charset="0"/>
            </a:endParaRPr>
          </a:p>
        </p:txBody>
      </p:sp>
      <p:sp>
        <p:nvSpPr>
          <p:cNvPr id="2" name="Rectangle 48">
            <a:extLst>
              <a:ext uri="{FF2B5EF4-FFF2-40B4-BE49-F238E27FC236}">
                <a16:creationId xmlns:a16="http://schemas.microsoft.com/office/drawing/2014/main" id="{D9793F5A-7C49-42CD-BB54-DAE9A4726BA2}"/>
              </a:ext>
            </a:extLst>
          </p:cNvPr>
          <p:cNvSpPr/>
          <p:nvPr/>
        </p:nvSpPr>
        <p:spPr>
          <a:xfrm>
            <a:off x="8027988" y="1052513"/>
            <a:ext cx="1116012" cy="580548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AU"/>
          </a:p>
        </p:txBody>
      </p:sp>
      <p:sp>
        <p:nvSpPr>
          <p:cNvPr id="40965" name="Rectangle 34"/>
          <p:cNvSpPr>
            <a:spLocks noChangeArrowheads="1"/>
          </p:cNvSpPr>
          <p:nvPr/>
        </p:nvSpPr>
        <p:spPr bwMode="auto">
          <a:xfrm>
            <a:off x="3995738" y="3213100"/>
            <a:ext cx="1008062" cy="576263"/>
          </a:xfrm>
          <a:prstGeom prst="rect">
            <a:avLst/>
          </a:prstGeom>
          <a:solidFill>
            <a:srgbClr val="FF9900"/>
          </a:solidFill>
          <a:ln w="25400">
            <a:solidFill>
              <a:srgbClr val="FF9900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AU" altLang="de-DE" sz="1800"/>
              <a:t>Heat Pump</a:t>
            </a:r>
          </a:p>
        </p:txBody>
      </p:sp>
      <p:sp>
        <p:nvSpPr>
          <p:cNvPr id="5" name="Rectangle 48">
            <a:extLst>
              <a:ext uri="{FF2B5EF4-FFF2-40B4-BE49-F238E27FC236}">
                <a16:creationId xmlns:a16="http://schemas.microsoft.com/office/drawing/2014/main" id="{3FC82D51-A375-45EC-BEB9-A51CABE1C732}"/>
              </a:ext>
            </a:extLst>
          </p:cNvPr>
          <p:cNvSpPr/>
          <p:nvPr/>
        </p:nvSpPr>
        <p:spPr>
          <a:xfrm>
            <a:off x="-1588" y="0"/>
            <a:ext cx="9144001" cy="105251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AU"/>
          </a:p>
        </p:txBody>
      </p:sp>
      <p:sp>
        <p:nvSpPr>
          <p:cNvPr id="40967" name="Rectangle 14"/>
          <p:cNvSpPr>
            <a:spLocks noChangeArrowheads="1"/>
          </p:cNvSpPr>
          <p:nvPr/>
        </p:nvSpPr>
        <p:spPr bwMode="auto">
          <a:xfrm>
            <a:off x="3995738" y="260350"/>
            <a:ext cx="1008062" cy="576263"/>
          </a:xfrm>
          <a:prstGeom prst="rect">
            <a:avLst/>
          </a:prstGeom>
          <a:solidFill>
            <a:srgbClr val="99CC00"/>
          </a:solidFill>
          <a:ln w="25400" algn="ctr">
            <a:solidFill>
              <a:srgbClr val="99CC00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AU" altLang="de-DE" sz="1800"/>
              <a:t>Air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7A5C5C5D-A958-44BC-A87E-F12ED6EE4E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64163" y="260350"/>
            <a:ext cx="1008062" cy="576263"/>
          </a:xfrm>
          <a:prstGeom prst="rect">
            <a:avLst/>
          </a:prstGeom>
          <a:noFill/>
          <a:ln w="25400" algn="ctr">
            <a:solidFill>
              <a:srgbClr val="99CC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1" hangingPunct="1">
              <a:defRPr/>
            </a:pPr>
            <a:r>
              <a:rPr lang="en-AU">
                <a:solidFill>
                  <a:schemeClr val="bg1">
                    <a:lumMod val="65000"/>
                  </a:schemeClr>
                </a:solidFill>
                <a:latin typeface="Calibri" pitchFamily="34" charset="0"/>
              </a:rPr>
              <a:t>Water</a:t>
            </a:r>
          </a:p>
        </p:txBody>
      </p:sp>
      <p:sp>
        <p:nvSpPr>
          <p:cNvPr id="40969" name="Rectangle 26"/>
          <p:cNvSpPr>
            <a:spLocks noChangeArrowheads="1"/>
          </p:cNvSpPr>
          <p:nvPr/>
        </p:nvSpPr>
        <p:spPr bwMode="auto">
          <a:xfrm>
            <a:off x="2628900" y="260350"/>
            <a:ext cx="1008063" cy="576263"/>
          </a:xfrm>
          <a:prstGeom prst="rect">
            <a:avLst/>
          </a:prstGeom>
          <a:noFill/>
          <a:ln w="25400" algn="ctr">
            <a:solidFill>
              <a:srgbClr val="99CC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AU" altLang="de-DE" sz="1800">
                <a:solidFill>
                  <a:srgbClr val="A6A6A6"/>
                </a:solidFill>
              </a:rPr>
              <a:t>Ground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A8F14F67-0BB7-417E-8282-0A874F383F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28900" y="2276475"/>
            <a:ext cx="1008063" cy="576263"/>
          </a:xfrm>
          <a:prstGeom prst="rect">
            <a:avLst/>
          </a:prstGeom>
          <a:solidFill>
            <a:schemeClr val="bg1"/>
          </a:solidFill>
          <a:ln w="25400" algn="ctr">
            <a:solidFill>
              <a:schemeClr val="accent1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1" hangingPunct="1">
              <a:defRPr/>
            </a:pPr>
            <a:r>
              <a:rPr lang="en-AU" dirty="0">
                <a:solidFill>
                  <a:schemeClr val="bg1">
                    <a:lumMod val="65000"/>
                  </a:schemeClr>
                </a:solidFill>
                <a:latin typeface="Calibri" pitchFamily="34" charset="0"/>
              </a:rPr>
              <a:t>Storage (source)</a:t>
            </a:r>
          </a:p>
        </p:txBody>
      </p:sp>
      <p:sp>
        <p:nvSpPr>
          <p:cNvPr id="40971" name="Rectangle 32"/>
          <p:cNvSpPr>
            <a:spLocks noChangeArrowheads="1"/>
          </p:cNvSpPr>
          <p:nvPr/>
        </p:nvSpPr>
        <p:spPr bwMode="auto">
          <a:xfrm>
            <a:off x="6732588" y="5011738"/>
            <a:ext cx="1008062" cy="576262"/>
          </a:xfrm>
          <a:prstGeom prst="rect">
            <a:avLst/>
          </a:prstGeom>
          <a:solidFill>
            <a:srgbClr val="4F81BD"/>
          </a:solidFill>
          <a:ln w="25400" algn="ctr">
            <a:solidFill>
              <a:schemeClr val="accent1"/>
            </a:solidFill>
            <a:miter lim="800000"/>
            <a:headEnd/>
            <a:tailEnd/>
          </a:ln>
        </p:spPr>
        <p:txBody>
          <a:bodyPr lIns="36000" rIns="36000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en-AU" altLang="de-DE" sz="1800"/>
              <a:t>Storage (sink)</a:t>
            </a:r>
          </a:p>
        </p:txBody>
      </p:sp>
      <p:sp>
        <p:nvSpPr>
          <p:cNvPr id="40972" name="Rectangle 43"/>
          <p:cNvSpPr>
            <a:spLocks noChangeArrowheads="1"/>
          </p:cNvSpPr>
          <p:nvPr/>
        </p:nvSpPr>
        <p:spPr bwMode="auto">
          <a:xfrm>
            <a:off x="8101013" y="2492375"/>
            <a:ext cx="1008062" cy="576263"/>
          </a:xfrm>
          <a:prstGeom prst="rect">
            <a:avLst/>
          </a:prstGeom>
          <a:solidFill>
            <a:srgbClr val="C0504D"/>
          </a:solidFill>
          <a:ln w="25400" algn="ctr">
            <a:solidFill>
              <a:schemeClr val="accent2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AU" altLang="de-DE" sz="1800"/>
              <a:t>Space Heat</a:t>
            </a:r>
          </a:p>
        </p:txBody>
      </p:sp>
      <p:sp>
        <p:nvSpPr>
          <p:cNvPr id="40973" name="Rectangle 44"/>
          <p:cNvSpPr>
            <a:spLocks noChangeArrowheads="1"/>
          </p:cNvSpPr>
          <p:nvPr/>
        </p:nvSpPr>
        <p:spPr bwMode="auto">
          <a:xfrm>
            <a:off x="8101013" y="3211513"/>
            <a:ext cx="1008062" cy="576262"/>
          </a:xfrm>
          <a:prstGeom prst="rect">
            <a:avLst/>
          </a:prstGeom>
          <a:solidFill>
            <a:srgbClr val="C0504D"/>
          </a:solidFill>
          <a:ln w="25400" algn="ctr">
            <a:solidFill>
              <a:schemeClr val="accent2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AU" altLang="de-DE" sz="1800"/>
              <a:t>DHW</a:t>
            </a:r>
          </a:p>
        </p:txBody>
      </p:sp>
      <p:sp>
        <p:nvSpPr>
          <p:cNvPr id="40974" name="Rectangle 45"/>
          <p:cNvSpPr>
            <a:spLocks noChangeArrowheads="1"/>
          </p:cNvSpPr>
          <p:nvPr/>
        </p:nvSpPr>
        <p:spPr bwMode="auto">
          <a:xfrm>
            <a:off x="6732588" y="260350"/>
            <a:ext cx="1008062" cy="576263"/>
          </a:xfrm>
          <a:prstGeom prst="rect">
            <a:avLst/>
          </a:prstGeom>
          <a:noFill/>
          <a:ln w="25400" algn="ctr">
            <a:solidFill>
              <a:srgbClr val="99CC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AU" altLang="de-DE" sz="1800">
                <a:solidFill>
                  <a:srgbClr val="A6A6A6"/>
                </a:solidFill>
              </a:rPr>
              <a:t>Waste Heat</a:t>
            </a:r>
          </a:p>
        </p:txBody>
      </p:sp>
      <p:sp>
        <p:nvSpPr>
          <p:cNvPr id="40975" name="Rectangle 46"/>
          <p:cNvSpPr>
            <a:spLocks noChangeArrowheads="1"/>
          </p:cNvSpPr>
          <p:nvPr/>
        </p:nvSpPr>
        <p:spPr bwMode="auto">
          <a:xfrm>
            <a:off x="1260475" y="260350"/>
            <a:ext cx="1009650" cy="576263"/>
          </a:xfrm>
          <a:prstGeom prst="rect">
            <a:avLst/>
          </a:prstGeom>
          <a:solidFill>
            <a:srgbClr val="99CC00"/>
          </a:solidFill>
          <a:ln w="25400" algn="ctr">
            <a:solidFill>
              <a:srgbClr val="99CC00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AU" altLang="de-DE" sz="1800"/>
              <a:t>Sun</a:t>
            </a:r>
          </a:p>
        </p:txBody>
      </p:sp>
      <p:sp>
        <p:nvSpPr>
          <p:cNvPr id="40976" name="Rectangle 47"/>
          <p:cNvSpPr>
            <a:spLocks noChangeArrowheads="1"/>
          </p:cNvSpPr>
          <p:nvPr/>
        </p:nvSpPr>
        <p:spPr bwMode="auto">
          <a:xfrm>
            <a:off x="5364163" y="4148138"/>
            <a:ext cx="1008062" cy="576262"/>
          </a:xfrm>
          <a:prstGeom prst="rect">
            <a:avLst/>
          </a:prstGeom>
          <a:solidFill>
            <a:srgbClr val="FF9900"/>
          </a:solidFill>
          <a:ln w="25400" algn="ctr">
            <a:solidFill>
              <a:srgbClr val="FF9900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AU" altLang="de-DE" sz="1800"/>
              <a:t>Heating rod</a:t>
            </a:r>
          </a:p>
        </p:txBody>
      </p:sp>
      <p:cxnSp>
        <p:nvCxnSpPr>
          <p:cNvPr id="40977" name="Straight Connector 53"/>
          <p:cNvCxnSpPr>
            <a:cxnSpLocks noChangeShapeType="1"/>
          </p:cNvCxnSpPr>
          <p:nvPr/>
        </p:nvCxnSpPr>
        <p:spPr bwMode="auto">
          <a:xfrm rot="5400000" flipH="1" flipV="1">
            <a:off x="4599782" y="3428206"/>
            <a:ext cx="6858000" cy="1587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" name="Rectangle 43">
            <a:extLst>
              <a:ext uri="{FF2B5EF4-FFF2-40B4-BE49-F238E27FC236}">
                <a16:creationId xmlns:a16="http://schemas.microsoft.com/office/drawing/2014/main" id="{C31F0F46-F9BC-4105-A0EB-0B76B3576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01013" y="3932238"/>
            <a:ext cx="1008062" cy="576262"/>
          </a:xfrm>
          <a:prstGeom prst="rect">
            <a:avLst/>
          </a:prstGeom>
          <a:noFill/>
          <a:ln w="25400" algn="ctr">
            <a:solidFill>
              <a:schemeClr val="accent2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1" hangingPunct="1">
              <a:defRPr/>
            </a:pPr>
            <a:r>
              <a:rPr lang="en-AU">
                <a:solidFill>
                  <a:schemeClr val="bg1">
                    <a:lumMod val="65000"/>
                  </a:schemeClr>
                </a:solidFill>
                <a:latin typeface="Calibri" pitchFamily="34" charset="0"/>
              </a:rPr>
              <a:t>Cold</a:t>
            </a:r>
          </a:p>
        </p:txBody>
      </p:sp>
      <p:cxnSp>
        <p:nvCxnSpPr>
          <p:cNvPr id="40979" name="Straight Connector 55"/>
          <p:cNvCxnSpPr>
            <a:cxnSpLocks noChangeShapeType="1"/>
          </p:cNvCxnSpPr>
          <p:nvPr/>
        </p:nvCxnSpPr>
        <p:spPr bwMode="auto">
          <a:xfrm>
            <a:off x="0" y="1052513"/>
            <a:ext cx="91440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40980" name="Rectangle 14"/>
          <p:cNvSpPr>
            <a:spLocks noChangeArrowheads="1"/>
          </p:cNvSpPr>
          <p:nvPr/>
        </p:nvSpPr>
        <p:spPr bwMode="auto">
          <a:xfrm>
            <a:off x="34925" y="4148138"/>
            <a:ext cx="1008063" cy="576262"/>
          </a:xfrm>
          <a:prstGeom prst="rect">
            <a:avLst/>
          </a:prstGeom>
          <a:solidFill>
            <a:srgbClr val="D9D9D9"/>
          </a:solidFill>
          <a:ln w="25400" algn="ctr">
            <a:solidFill>
              <a:srgbClr val="808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AU" altLang="de-DE" sz="1800">
                <a:solidFill>
                  <a:srgbClr val="A6A6A6"/>
                </a:solidFill>
              </a:rPr>
              <a:t>Energy Carrier</a:t>
            </a:r>
          </a:p>
        </p:txBody>
      </p:sp>
      <p:cxnSp>
        <p:nvCxnSpPr>
          <p:cNvPr id="40981" name="Straight Connector 52"/>
          <p:cNvCxnSpPr>
            <a:cxnSpLocks noChangeShapeType="1"/>
          </p:cNvCxnSpPr>
          <p:nvPr/>
        </p:nvCxnSpPr>
        <p:spPr bwMode="auto">
          <a:xfrm rot="5400000" flipH="1" flipV="1">
            <a:off x="-2312193" y="3428206"/>
            <a:ext cx="6858000" cy="1587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0982" name="Rectangle 34"/>
          <p:cNvSpPr>
            <a:spLocks noChangeArrowheads="1"/>
          </p:cNvSpPr>
          <p:nvPr/>
        </p:nvSpPr>
        <p:spPr bwMode="auto">
          <a:xfrm>
            <a:off x="6732588" y="5013325"/>
            <a:ext cx="287337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AU" altLang="de-DE" sz="1800"/>
          </a:p>
        </p:txBody>
      </p:sp>
      <p:sp>
        <p:nvSpPr>
          <p:cNvPr id="40983" name="Rectangle 34"/>
          <p:cNvSpPr>
            <a:spLocks noChangeArrowheads="1"/>
          </p:cNvSpPr>
          <p:nvPr/>
        </p:nvSpPr>
        <p:spPr bwMode="auto">
          <a:xfrm>
            <a:off x="6732588" y="5302250"/>
            <a:ext cx="287337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AU" altLang="de-DE" sz="1800"/>
          </a:p>
        </p:txBody>
      </p:sp>
      <p:sp>
        <p:nvSpPr>
          <p:cNvPr id="40984" name="Rectangle 28"/>
          <p:cNvSpPr>
            <a:spLocks noChangeArrowheads="1"/>
          </p:cNvSpPr>
          <p:nvPr/>
        </p:nvSpPr>
        <p:spPr bwMode="auto">
          <a:xfrm>
            <a:off x="5364163" y="1341438"/>
            <a:ext cx="1008062" cy="576262"/>
          </a:xfrm>
          <a:prstGeom prst="rect">
            <a:avLst/>
          </a:prstGeom>
          <a:solidFill>
            <a:srgbClr val="00B0F0"/>
          </a:solidFill>
          <a:ln w="25400" algn="ctr">
            <a:solidFill>
              <a:srgbClr val="00B0F0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AU" altLang="de-DE" sz="1800"/>
              <a:t>Battery Storage</a:t>
            </a:r>
          </a:p>
        </p:txBody>
      </p:sp>
      <p:sp>
        <p:nvSpPr>
          <p:cNvPr id="40985" name="Rectangle 14"/>
          <p:cNvSpPr>
            <a:spLocks noChangeArrowheads="1"/>
          </p:cNvSpPr>
          <p:nvPr/>
        </p:nvSpPr>
        <p:spPr bwMode="auto">
          <a:xfrm>
            <a:off x="8081963" y="1771650"/>
            <a:ext cx="1008062" cy="576263"/>
          </a:xfrm>
          <a:prstGeom prst="rect">
            <a:avLst/>
          </a:prstGeom>
          <a:solidFill>
            <a:srgbClr val="808080"/>
          </a:solidFill>
          <a:ln w="25400" algn="ctr">
            <a:solidFill>
              <a:srgbClr val="808080"/>
            </a:solidFill>
            <a:miter lim="800000"/>
            <a:headEnd/>
            <a:tailEnd/>
          </a:ln>
        </p:spPr>
        <p:txBody>
          <a:bodyPr lIns="36000" rIns="36000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AU" altLang="de-DE" sz="1800"/>
              <a:t>Electrical Load</a:t>
            </a:r>
          </a:p>
        </p:txBody>
      </p:sp>
      <p:sp>
        <p:nvSpPr>
          <p:cNvPr id="40986" name="Rectangle 14"/>
          <p:cNvSpPr>
            <a:spLocks noChangeArrowheads="1"/>
          </p:cNvSpPr>
          <p:nvPr/>
        </p:nvSpPr>
        <p:spPr bwMode="auto">
          <a:xfrm>
            <a:off x="34925" y="3213100"/>
            <a:ext cx="1008063" cy="576263"/>
          </a:xfrm>
          <a:prstGeom prst="rect">
            <a:avLst/>
          </a:prstGeom>
          <a:solidFill>
            <a:srgbClr val="808080"/>
          </a:solidFill>
          <a:ln w="25400" algn="ctr">
            <a:solidFill>
              <a:srgbClr val="808080"/>
            </a:solidFill>
            <a:miter lim="800000"/>
            <a:headEnd/>
            <a:tailEnd/>
          </a:ln>
        </p:spPr>
        <p:txBody>
          <a:bodyPr lIns="36000" rIns="36000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de-DE" sz="1800"/>
              <a:t>Electricity</a:t>
            </a:r>
          </a:p>
          <a:p>
            <a:pPr algn="ctr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de-DE" sz="1800"/>
              <a:t>(Grid)</a:t>
            </a:r>
          </a:p>
        </p:txBody>
      </p:sp>
      <p:cxnSp>
        <p:nvCxnSpPr>
          <p:cNvPr id="40987" name="AutoShape 21"/>
          <p:cNvCxnSpPr>
            <a:cxnSpLocks noChangeShapeType="1"/>
          </p:cNvCxnSpPr>
          <p:nvPr/>
        </p:nvCxnSpPr>
        <p:spPr bwMode="auto">
          <a:xfrm rot="16200000" flipH="1">
            <a:off x="2483644" y="1197769"/>
            <a:ext cx="3529013" cy="4968875"/>
          </a:xfrm>
          <a:prstGeom prst="bentConnector2">
            <a:avLst/>
          </a:prstGeom>
          <a:noFill/>
          <a:ln w="38100">
            <a:solidFill>
              <a:schemeClr val="tx1"/>
            </a:solidFill>
            <a:prstDash val="dash"/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0988" name="AutoShape 23"/>
          <p:cNvCxnSpPr>
            <a:cxnSpLocks noChangeShapeType="1"/>
            <a:stCxn id="40965" idx="2"/>
          </p:cNvCxnSpPr>
          <p:nvPr/>
        </p:nvCxnSpPr>
        <p:spPr bwMode="auto">
          <a:xfrm rot="16200000" flipH="1">
            <a:off x="4860132" y="3429794"/>
            <a:ext cx="1511300" cy="2230437"/>
          </a:xfrm>
          <a:prstGeom prst="bentConnector2">
            <a:avLst/>
          </a:prstGeom>
          <a:noFill/>
          <a:ln w="381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0989" name="AutoShape 25"/>
          <p:cNvCxnSpPr>
            <a:cxnSpLocks noChangeShapeType="1"/>
          </p:cNvCxnSpPr>
          <p:nvPr/>
        </p:nvCxnSpPr>
        <p:spPr bwMode="auto">
          <a:xfrm rot="5400000">
            <a:off x="3312319" y="2024857"/>
            <a:ext cx="2376487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40990" name="AutoShape 24"/>
          <p:cNvCxnSpPr>
            <a:cxnSpLocks noChangeShapeType="1"/>
          </p:cNvCxnSpPr>
          <p:nvPr/>
        </p:nvCxnSpPr>
        <p:spPr bwMode="auto">
          <a:xfrm>
            <a:off x="1042988" y="3502025"/>
            <a:ext cx="2952750" cy="0"/>
          </a:xfrm>
          <a:prstGeom prst="straightConnector1">
            <a:avLst/>
          </a:prstGeom>
          <a:noFill/>
          <a:ln w="9525">
            <a:solidFill>
              <a:srgbClr val="00B0F0"/>
            </a:solidFill>
            <a:prstDash val="sys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0991" name="Line 48"/>
          <p:cNvSpPr>
            <a:spLocks noChangeShapeType="1"/>
          </p:cNvSpPr>
          <p:nvPr/>
        </p:nvSpPr>
        <p:spPr bwMode="auto">
          <a:xfrm>
            <a:off x="2268538" y="1628775"/>
            <a:ext cx="3095625" cy="0"/>
          </a:xfrm>
          <a:prstGeom prst="line">
            <a:avLst/>
          </a:prstGeom>
          <a:noFill/>
          <a:ln w="9525">
            <a:solidFill>
              <a:srgbClr val="00B0F0"/>
            </a:solidFill>
            <a:prstDash val="sys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cxnSp>
        <p:nvCxnSpPr>
          <p:cNvPr id="49" name="Verbinder: gewinkelt 48">
            <a:extLst>
              <a:ext uri="{FF2B5EF4-FFF2-40B4-BE49-F238E27FC236}">
                <a16:creationId xmlns:a16="http://schemas.microsoft.com/office/drawing/2014/main" id="{32D6C750-928A-4534-BF0A-E6EB37547D7E}"/>
              </a:ext>
            </a:extLst>
          </p:cNvPr>
          <p:cNvCxnSpPr>
            <a:cxnSpLocks/>
          </p:cNvCxnSpPr>
          <p:nvPr/>
        </p:nvCxnSpPr>
        <p:spPr>
          <a:xfrm>
            <a:off x="6372225" y="1630363"/>
            <a:ext cx="1709738" cy="430212"/>
          </a:xfrm>
          <a:prstGeom prst="bentConnector3">
            <a:avLst/>
          </a:prstGeom>
          <a:ln>
            <a:solidFill>
              <a:srgbClr val="00B0F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Verbinder: gewinkelt 49">
            <a:extLst>
              <a:ext uri="{FF2B5EF4-FFF2-40B4-BE49-F238E27FC236}">
                <a16:creationId xmlns:a16="http://schemas.microsoft.com/office/drawing/2014/main" id="{0A018BE5-538D-425D-9147-EB87B0315996}"/>
              </a:ext>
            </a:extLst>
          </p:cNvPr>
          <p:cNvCxnSpPr>
            <a:cxnSpLocks/>
          </p:cNvCxnSpPr>
          <p:nvPr/>
        </p:nvCxnSpPr>
        <p:spPr>
          <a:xfrm rot="5400000">
            <a:off x="4679950" y="2025650"/>
            <a:ext cx="1296988" cy="1081088"/>
          </a:xfrm>
          <a:prstGeom prst="bentConnector3">
            <a:avLst>
              <a:gd name="adj1" fmla="val 50000"/>
            </a:avLst>
          </a:prstGeom>
          <a:ln>
            <a:solidFill>
              <a:srgbClr val="00B0F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994" name="AutoShape 23"/>
          <p:cNvCxnSpPr>
            <a:cxnSpLocks noChangeShapeType="1"/>
          </p:cNvCxnSpPr>
          <p:nvPr/>
        </p:nvCxnSpPr>
        <p:spPr bwMode="auto">
          <a:xfrm rot="5400000">
            <a:off x="574676" y="2374900"/>
            <a:ext cx="1389062" cy="433387"/>
          </a:xfrm>
          <a:prstGeom prst="bentConnector3">
            <a:avLst>
              <a:gd name="adj1" fmla="val 100144"/>
            </a:avLst>
          </a:prstGeom>
          <a:noFill/>
          <a:ln w="9525">
            <a:solidFill>
              <a:srgbClr val="00B0F0"/>
            </a:solidFill>
            <a:prstDash val="sys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0995" name="AutoShape 26"/>
          <p:cNvCxnSpPr>
            <a:cxnSpLocks noChangeShapeType="1"/>
          </p:cNvCxnSpPr>
          <p:nvPr/>
        </p:nvCxnSpPr>
        <p:spPr bwMode="auto">
          <a:xfrm flipV="1">
            <a:off x="7740650" y="3502025"/>
            <a:ext cx="360363" cy="1800225"/>
          </a:xfrm>
          <a:prstGeom prst="bentConnector3">
            <a:avLst>
              <a:gd name="adj1" fmla="val 49778"/>
            </a:avLst>
          </a:prstGeom>
          <a:noFill/>
          <a:ln w="381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0996" name="AutoShape 26"/>
          <p:cNvCxnSpPr>
            <a:cxnSpLocks noChangeShapeType="1"/>
          </p:cNvCxnSpPr>
          <p:nvPr/>
        </p:nvCxnSpPr>
        <p:spPr bwMode="auto">
          <a:xfrm flipV="1">
            <a:off x="7732713" y="2925763"/>
            <a:ext cx="360362" cy="2376487"/>
          </a:xfrm>
          <a:prstGeom prst="bentConnector3">
            <a:avLst>
              <a:gd name="adj1" fmla="val 49778"/>
            </a:avLst>
          </a:prstGeom>
          <a:noFill/>
          <a:ln w="381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0997" name="Rectangle 27"/>
          <p:cNvSpPr>
            <a:spLocks noChangeArrowheads="1"/>
          </p:cNvSpPr>
          <p:nvPr/>
        </p:nvSpPr>
        <p:spPr bwMode="auto">
          <a:xfrm>
            <a:off x="1258888" y="1341438"/>
            <a:ext cx="1009650" cy="576262"/>
          </a:xfrm>
          <a:prstGeom prst="rect">
            <a:avLst/>
          </a:prstGeom>
          <a:solidFill>
            <a:srgbClr val="FF9900"/>
          </a:solidFill>
          <a:ln w="25400">
            <a:solidFill>
              <a:srgbClr val="FF9900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AU" altLang="de-DE" sz="1800"/>
              <a:t>PVT</a:t>
            </a:r>
          </a:p>
        </p:txBody>
      </p:sp>
      <p:cxnSp>
        <p:nvCxnSpPr>
          <p:cNvPr id="40998" name="AutoShape 24"/>
          <p:cNvCxnSpPr>
            <a:cxnSpLocks noChangeShapeType="1"/>
          </p:cNvCxnSpPr>
          <p:nvPr/>
        </p:nvCxnSpPr>
        <p:spPr bwMode="auto">
          <a:xfrm flipH="1">
            <a:off x="1763713" y="836613"/>
            <a:ext cx="1587" cy="5048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0999" name="AutoShape 21"/>
          <p:cNvCxnSpPr>
            <a:cxnSpLocks noChangeShapeType="1"/>
          </p:cNvCxnSpPr>
          <p:nvPr/>
        </p:nvCxnSpPr>
        <p:spPr bwMode="auto">
          <a:xfrm>
            <a:off x="1042988" y="3502025"/>
            <a:ext cx="4321175" cy="935038"/>
          </a:xfrm>
          <a:prstGeom prst="bentConnector3">
            <a:avLst>
              <a:gd name="adj1" fmla="val 49963"/>
            </a:avLst>
          </a:prstGeom>
          <a:noFill/>
          <a:ln w="9525">
            <a:solidFill>
              <a:srgbClr val="00B0F0"/>
            </a:solidFill>
            <a:prstDash val="sys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41000" name="AutoShape 23"/>
          <p:cNvCxnSpPr>
            <a:cxnSpLocks noChangeShapeType="1"/>
          </p:cNvCxnSpPr>
          <p:nvPr/>
        </p:nvCxnSpPr>
        <p:spPr bwMode="auto">
          <a:xfrm rot="16200000" flipH="1">
            <a:off x="6084094" y="4509294"/>
            <a:ext cx="433388" cy="863600"/>
          </a:xfrm>
          <a:prstGeom prst="bentConnector2">
            <a:avLst/>
          </a:prstGeom>
          <a:noFill/>
          <a:ln w="381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2" name="Verbinder: gewinkelt 51">
            <a:extLst>
              <a:ext uri="{FF2B5EF4-FFF2-40B4-BE49-F238E27FC236}">
                <a16:creationId xmlns:a16="http://schemas.microsoft.com/office/drawing/2014/main" id="{D6A5177D-98D4-4C6A-B215-9C1829C623E3}"/>
              </a:ext>
            </a:extLst>
          </p:cNvPr>
          <p:cNvCxnSpPr>
            <a:cxnSpLocks/>
          </p:cNvCxnSpPr>
          <p:nvPr/>
        </p:nvCxnSpPr>
        <p:spPr>
          <a:xfrm rot="5400000">
            <a:off x="5077619" y="3356769"/>
            <a:ext cx="1582738" cy="0"/>
          </a:xfrm>
          <a:prstGeom prst="bentConnector3">
            <a:avLst>
              <a:gd name="adj1" fmla="val 50000"/>
            </a:avLst>
          </a:prstGeom>
          <a:ln>
            <a:solidFill>
              <a:srgbClr val="00B0F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002" name="Text Box 46"/>
          <p:cNvSpPr txBox="1">
            <a:spLocks noChangeArrowheads="1"/>
          </p:cNvSpPr>
          <p:nvPr/>
        </p:nvSpPr>
        <p:spPr bwMode="auto">
          <a:xfrm>
            <a:off x="5292725" y="5557838"/>
            <a:ext cx="1368425" cy="12922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10000"/>
              </a:spcBef>
              <a:buFontTx/>
              <a:buNone/>
            </a:pPr>
            <a:r>
              <a:rPr lang="en-AU" altLang="de-DE" sz="1200">
                <a:latin typeface="Arial" panose="020B0604020202020204" pitchFamily="34" charset="0"/>
              </a:rPr>
              <a:t>Electrical Energy</a:t>
            </a:r>
          </a:p>
          <a:p>
            <a:pPr eaLnBrk="1" hangingPunct="1">
              <a:spcBef>
                <a:spcPct val="10000"/>
              </a:spcBef>
              <a:buFontTx/>
              <a:buNone/>
            </a:pPr>
            <a:r>
              <a:rPr lang="en-AU" altLang="de-DE" sz="1200">
                <a:latin typeface="Arial" panose="020B0604020202020204" pitchFamily="34" charset="0"/>
              </a:rPr>
              <a:t>Driving Energy</a:t>
            </a:r>
          </a:p>
          <a:p>
            <a:pPr eaLnBrk="1" hangingPunct="1">
              <a:spcBef>
                <a:spcPct val="10000"/>
              </a:spcBef>
              <a:buFontTx/>
              <a:buNone/>
            </a:pPr>
            <a:r>
              <a:rPr lang="en-AU" altLang="de-DE" sz="1200">
                <a:latin typeface="Arial" panose="020B0604020202020204" pitchFamily="34" charset="0"/>
              </a:rPr>
              <a:t>Water</a:t>
            </a:r>
          </a:p>
          <a:p>
            <a:pPr eaLnBrk="1" hangingPunct="1">
              <a:spcBef>
                <a:spcPct val="10000"/>
              </a:spcBef>
              <a:buFontTx/>
              <a:buNone/>
            </a:pPr>
            <a:r>
              <a:rPr lang="en-AU" altLang="de-DE" sz="1200">
                <a:latin typeface="Arial" panose="020B0604020202020204" pitchFamily="34" charset="0"/>
              </a:rPr>
              <a:t>Brine</a:t>
            </a:r>
          </a:p>
          <a:p>
            <a:pPr eaLnBrk="1" hangingPunct="1">
              <a:spcBef>
                <a:spcPct val="10000"/>
              </a:spcBef>
              <a:buFontTx/>
              <a:buNone/>
            </a:pPr>
            <a:r>
              <a:rPr lang="en-AU" altLang="de-DE" sz="1200">
                <a:latin typeface="Arial" panose="020B0604020202020204" pitchFamily="34" charset="0"/>
              </a:rPr>
              <a:t>Refrigerant</a:t>
            </a:r>
          </a:p>
          <a:p>
            <a:pPr eaLnBrk="1" hangingPunct="1">
              <a:spcBef>
                <a:spcPct val="10000"/>
              </a:spcBef>
              <a:buFontTx/>
              <a:buNone/>
            </a:pPr>
            <a:r>
              <a:rPr lang="en-AU" altLang="de-DE" sz="1200">
                <a:latin typeface="Arial" panose="020B0604020202020204" pitchFamily="34" charset="0"/>
              </a:rPr>
              <a:t>Air</a:t>
            </a:r>
          </a:p>
        </p:txBody>
      </p:sp>
      <p:sp>
        <p:nvSpPr>
          <p:cNvPr id="41003" name="Line 48"/>
          <p:cNvSpPr>
            <a:spLocks noChangeShapeType="1"/>
          </p:cNvSpPr>
          <p:nvPr/>
        </p:nvSpPr>
        <p:spPr bwMode="auto">
          <a:xfrm>
            <a:off x="4572000" y="5895975"/>
            <a:ext cx="66675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1004" name="Line 49"/>
          <p:cNvSpPr>
            <a:spLocks noChangeShapeType="1"/>
          </p:cNvSpPr>
          <p:nvPr/>
        </p:nvSpPr>
        <p:spPr bwMode="auto">
          <a:xfrm>
            <a:off x="4572000" y="6099175"/>
            <a:ext cx="666750" cy="15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1005" name="Line 50"/>
          <p:cNvSpPr>
            <a:spLocks noChangeShapeType="1"/>
          </p:cNvSpPr>
          <p:nvPr/>
        </p:nvSpPr>
        <p:spPr bwMode="auto">
          <a:xfrm>
            <a:off x="4572000" y="6300788"/>
            <a:ext cx="666750" cy="1587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1006" name="Line 51"/>
          <p:cNvSpPr>
            <a:spLocks noChangeShapeType="1"/>
          </p:cNvSpPr>
          <p:nvPr/>
        </p:nvSpPr>
        <p:spPr bwMode="auto">
          <a:xfrm>
            <a:off x="4572000" y="6500813"/>
            <a:ext cx="666750" cy="1587"/>
          </a:xfrm>
          <a:prstGeom prst="line">
            <a:avLst/>
          </a:prstGeom>
          <a:noFill/>
          <a:ln w="38100">
            <a:solidFill>
              <a:srgbClr val="808080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1007" name="Line 48"/>
          <p:cNvSpPr>
            <a:spLocks noChangeShapeType="1"/>
          </p:cNvSpPr>
          <p:nvPr/>
        </p:nvSpPr>
        <p:spPr bwMode="auto">
          <a:xfrm>
            <a:off x="4572000" y="5691188"/>
            <a:ext cx="666750" cy="1587"/>
          </a:xfrm>
          <a:prstGeom prst="line">
            <a:avLst/>
          </a:prstGeom>
          <a:noFill/>
          <a:ln w="9525">
            <a:solidFill>
              <a:srgbClr val="00B0F0"/>
            </a:solidFill>
            <a:prstDash val="sys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1008" name="Line 51"/>
          <p:cNvSpPr>
            <a:spLocks noChangeShapeType="1"/>
          </p:cNvSpPr>
          <p:nvPr/>
        </p:nvSpPr>
        <p:spPr bwMode="auto">
          <a:xfrm>
            <a:off x="4572000" y="6697663"/>
            <a:ext cx="666750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8">
            <a:extLst>
              <a:ext uri="{FF2B5EF4-FFF2-40B4-BE49-F238E27FC236}">
                <a16:creationId xmlns:a16="http://schemas.microsoft.com/office/drawing/2014/main" id="{1D8570AC-2EAA-41EB-A2F2-FFC15CDAE182}"/>
              </a:ext>
            </a:extLst>
          </p:cNvPr>
          <p:cNvSpPr/>
          <p:nvPr/>
        </p:nvSpPr>
        <p:spPr>
          <a:xfrm>
            <a:off x="0" y="1052513"/>
            <a:ext cx="1116013" cy="580548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AU"/>
          </a:p>
        </p:txBody>
      </p:sp>
      <p:sp>
        <p:nvSpPr>
          <p:cNvPr id="43011" name="Text Box 45"/>
          <p:cNvSpPr txBox="1">
            <a:spLocks noChangeArrowheads="1"/>
          </p:cNvSpPr>
          <p:nvPr/>
        </p:nvSpPr>
        <p:spPr bwMode="auto">
          <a:xfrm>
            <a:off x="1116013" y="5942013"/>
            <a:ext cx="2952750" cy="915987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de-DE" sz="1600" i="1">
                <a:latin typeface="Arial" panose="020B0604020202020204" pitchFamily="34" charset="0"/>
              </a:rPr>
              <a:t>Parallel and serial GSHP concept with PVT and battery storage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AU" altLang="de-DE" sz="1600" i="1">
              <a:latin typeface="Arial" panose="020B0604020202020204" pitchFamily="34" charset="0"/>
            </a:endParaRPr>
          </a:p>
        </p:txBody>
      </p:sp>
      <p:sp>
        <p:nvSpPr>
          <p:cNvPr id="2" name="Rectangle 48">
            <a:extLst>
              <a:ext uri="{FF2B5EF4-FFF2-40B4-BE49-F238E27FC236}">
                <a16:creationId xmlns:a16="http://schemas.microsoft.com/office/drawing/2014/main" id="{D9793F5A-7C49-42CD-BB54-DAE9A4726BA2}"/>
              </a:ext>
            </a:extLst>
          </p:cNvPr>
          <p:cNvSpPr/>
          <p:nvPr/>
        </p:nvSpPr>
        <p:spPr>
          <a:xfrm>
            <a:off x="8027988" y="1052513"/>
            <a:ext cx="1116012" cy="580548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AU"/>
          </a:p>
        </p:txBody>
      </p:sp>
      <p:sp>
        <p:nvSpPr>
          <p:cNvPr id="43013" name="Rectangle 34"/>
          <p:cNvSpPr>
            <a:spLocks noChangeArrowheads="1"/>
          </p:cNvSpPr>
          <p:nvPr/>
        </p:nvSpPr>
        <p:spPr bwMode="auto">
          <a:xfrm>
            <a:off x="3995738" y="3213100"/>
            <a:ext cx="1008062" cy="576263"/>
          </a:xfrm>
          <a:prstGeom prst="rect">
            <a:avLst/>
          </a:prstGeom>
          <a:solidFill>
            <a:srgbClr val="FF9900"/>
          </a:solidFill>
          <a:ln w="25400">
            <a:solidFill>
              <a:srgbClr val="FF9900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AU" altLang="de-DE" sz="1800"/>
              <a:t>Heat Pump</a:t>
            </a:r>
          </a:p>
        </p:txBody>
      </p:sp>
      <p:sp>
        <p:nvSpPr>
          <p:cNvPr id="5" name="Rectangle 48">
            <a:extLst>
              <a:ext uri="{FF2B5EF4-FFF2-40B4-BE49-F238E27FC236}">
                <a16:creationId xmlns:a16="http://schemas.microsoft.com/office/drawing/2014/main" id="{3FC82D51-A375-45EC-BEB9-A51CABE1C732}"/>
              </a:ext>
            </a:extLst>
          </p:cNvPr>
          <p:cNvSpPr/>
          <p:nvPr/>
        </p:nvSpPr>
        <p:spPr>
          <a:xfrm>
            <a:off x="-1588" y="0"/>
            <a:ext cx="9144001" cy="105251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AU"/>
          </a:p>
        </p:txBody>
      </p:sp>
      <p:sp>
        <p:nvSpPr>
          <p:cNvPr id="30727" name="Rectangle 14">
            <a:extLst>
              <a:ext uri="{FF2B5EF4-FFF2-40B4-BE49-F238E27FC236}">
                <a16:creationId xmlns:a16="http://schemas.microsoft.com/office/drawing/2014/main" id="{FD576187-4586-4056-AD7F-ED6280303D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95738" y="260350"/>
            <a:ext cx="1008062" cy="576263"/>
          </a:xfrm>
          <a:prstGeom prst="rect">
            <a:avLst/>
          </a:prstGeom>
          <a:noFill/>
          <a:ln w="25400" algn="ctr">
            <a:solidFill>
              <a:srgbClr val="99CC00"/>
            </a:solidFill>
            <a:miter lim="800000"/>
            <a:headEnd/>
            <a:tailEnd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en-AU" altLang="de-DE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Air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7A5C5C5D-A958-44BC-A87E-F12ED6EE4E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64163" y="260350"/>
            <a:ext cx="1008062" cy="576263"/>
          </a:xfrm>
          <a:prstGeom prst="rect">
            <a:avLst/>
          </a:prstGeom>
          <a:noFill/>
          <a:ln w="25400" algn="ctr">
            <a:solidFill>
              <a:srgbClr val="99CC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1" hangingPunct="1">
              <a:defRPr/>
            </a:pPr>
            <a:r>
              <a:rPr lang="en-AU" dirty="0">
                <a:solidFill>
                  <a:schemeClr val="bg1">
                    <a:lumMod val="65000"/>
                  </a:schemeClr>
                </a:solidFill>
                <a:latin typeface="Calibri" pitchFamily="34" charset="0"/>
              </a:rPr>
              <a:t>Water</a:t>
            </a:r>
          </a:p>
        </p:txBody>
      </p:sp>
      <p:sp>
        <p:nvSpPr>
          <p:cNvPr id="43017" name="Rectangle 26"/>
          <p:cNvSpPr>
            <a:spLocks noChangeArrowheads="1"/>
          </p:cNvSpPr>
          <p:nvPr/>
        </p:nvSpPr>
        <p:spPr bwMode="auto">
          <a:xfrm>
            <a:off x="2628900" y="260350"/>
            <a:ext cx="1008063" cy="576263"/>
          </a:xfrm>
          <a:prstGeom prst="rect">
            <a:avLst/>
          </a:prstGeom>
          <a:solidFill>
            <a:srgbClr val="99CC00"/>
          </a:solidFill>
          <a:ln w="25400" algn="ctr">
            <a:solidFill>
              <a:srgbClr val="99CC00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AU" altLang="de-DE" sz="1800"/>
              <a:t>Ground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A8F14F67-0BB7-417E-8282-0A874F383F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28900" y="2276475"/>
            <a:ext cx="1008063" cy="576263"/>
          </a:xfrm>
          <a:prstGeom prst="rect">
            <a:avLst/>
          </a:prstGeom>
          <a:solidFill>
            <a:schemeClr val="bg1"/>
          </a:solidFill>
          <a:ln w="25400" algn="ctr">
            <a:solidFill>
              <a:schemeClr val="accent1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1" hangingPunct="1">
              <a:defRPr/>
            </a:pPr>
            <a:r>
              <a:rPr lang="en-AU" dirty="0">
                <a:solidFill>
                  <a:schemeClr val="bg1">
                    <a:lumMod val="65000"/>
                  </a:schemeClr>
                </a:solidFill>
                <a:latin typeface="Calibri" pitchFamily="34" charset="0"/>
              </a:rPr>
              <a:t>Storage (source)</a:t>
            </a:r>
          </a:p>
        </p:txBody>
      </p:sp>
      <p:sp>
        <p:nvSpPr>
          <p:cNvPr id="43019" name="Rectangle 32"/>
          <p:cNvSpPr>
            <a:spLocks noChangeArrowheads="1"/>
          </p:cNvSpPr>
          <p:nvPr/>
        </p:nvSpPr>
        <p:spPr bwMode="auto">
          <a:xfrm>
            <a:off x="6732588" y="5011738"/>
            <a:ext cx="1008062" cy="576262"/>
          </a:xfrm>
          <a:prstGeom prst="rect">
            <a:avLst/>
          </a:prstGeom>
          <a:solidFill>
            <a:srgbClr val="4F81BD"/>
          </a:solidFill>
          <a:ln w="25400" algn="ctr">
            <a:solidFill>
              <a:schemeClr val="accent1"/>
            </a:solidFill>
            <a:miter lim="800000"/>
            <a:headEnd/>
            <a:tailEnd/>
          </a:ln>
        </p:spPr>
        <p:txBody>
          <a:bodyPr lIns="36000" rIns="36000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en-AU" altLang="de-DE" sz="1800"/>
              <a:t>Storage (sink)</a:t>
            </a:r>
          </a:p>
        </p:txBody>
      </p:sp>
      <p:sp>
        <p:nvSpPr>
          <p:cNvPr id="43020" name="Rectangle 43"/>
          <p:cNvSpPr>
            <a:spLocks noChangeArrowheads="1"/>
          </p:cNvSpPr>
          <p:nvPr/>
        </p:nvSpPr>
        <p:spPr bwMode="auto">
          <a:xfrm>
            <a:off x="8101013" y="2492375"/>
            <a:ext cx="1008062" cy="576263"/>
          </a:xfrm>
          <a:prstGeom prst="rect">
            <a:avLst/>
          </a:prstGeom>
          <a:solidFill>
            <a:srgbClr val="C0504D"/>
          </a:solidFill>
          <a:ln w="25400" algn="ctr">
            <a:solidFill>
              <a:schemeClr val="accent2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AU" altLang="de-DE" sz="1800"/>
              <a:t>Space Heat</a:t>
            </a:r>
          </a:p>
        </p:txBody>
      </p:sp>
      <p:sp>
        <p:nvSpPr>
          <p:cNvPr id="43021" name="Rectangle 44"/>
          <p:cNvSpPr>
            <a:spLocks noChangeArrowheads="1"/>
          </p:cNvSpPr>
          <p:nvPr/>
        </p:nvSpPr>
        <p:spPr bwMode="auto">
          <a:xfrm>
            <a:off x="8101013" y="3211513"/>
            <a:ext cx="1008062" cy="576262"/>
          </a:xfrm>
          <a:prstGeom prst="rect">
            <a:avLst/>
          </a:prstGeom>
          <a:solidFill>
            <a:srgbClr val="C0504D"/>
          </a:solidFill>
          <a:ln w="25400" algn="ctr">
            <a:solidFill>
              <a:schemeClr val="accent2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AU" altLang="de-DE" sz="1800"/>
              <a:t>DHW</a:t>
            </a:r>
          </a:p>
        </p:txBody>
      </p:sp>
      <p:sp>
        <p:nvSpPr>
          <p:cNvPr id="43022" name="Rectangle 45"/>
          <p:cNvSpPr>
            <a:spLocks noChangeArrowheads="1"/>
          </p:cNvSpPr>
          <p:nvPr/>
        </p:nvSpPr>
        <p:spPr bwMode="auto">
          <a:xfrm>
            <a:off x="6732588" y="260350"/>
            <a:ext cx="1008062" cy="576263"/>
          </a:xfrm>
          <a:prstGeom prst="rect">
            <a:avLst/>
          </a:prstGeom>
          <a:noFill/>
          <a:ln w="25400" algn="ctr">
            <a:solidFill>
              <a:srgbClr val="99CC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AU" altLang="de-DE" sz="1800">
                <a:solidFill>
                  <a:srgbClr val="A6A6A6"/>
                </a:solidFill>
              </a:rPr>
              <a:t>Waste Heat</a:t>
            </a:r>
          </a:p>
        </p:txBody>
      </p:sp>
      <p:sp>
        <p:nvSpPr>
          <p:cNvPr id="43023" name="Rectangle 46"/>
          <p:cNvSpPr>
            <a:spLocks noChangeArrowheads="1"/>
          </p:cNvSpPr>
          <p:nvPr/>
        </p:nvSpPr>
        <p:spPr bwMode="auto">
          <a:xfrm>
            <a:off x="1260475" y="260350"/>
            <a:ext cx="1009650" cy="576263"/>
          </a:xfrm>
          <a:prstGeom prst="rect">
            <a:avLst/>
          </a:prstGeom>
          <a:solidFill>
            <a:srgbClr val="99CC00"/>
          </a:solidFill>
          <a:ln w="25400" algn="ctr">
            <a:solidFill>
              <a:srgbClr val="99CC00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AU" altLang="de-DE" sz="1800"/>
              <a:t>Sun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BD8723C5-8E81-45BB-BB2B-52D81E4DEA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64163" y="4148138"/>
            <a:ext cx="1008062" cy="576262"/>
          </a:xfrm>
          <a:prstGeom prst="rect">
            <a:avLst/>
          </a:prstGeom>
          <a:noFill/>
          <a:ln w="25400" algn="ctr">
            <a:solidFill>
              <a:srgbClr val="FF9900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1" hangingPunct="1">
              <a:defRPr/>
            </a:pPr>
            <a:r>
              <a:rPr lang="en-AU" dirty="0">
                <a:solidFill>
                  <a:schemeClr val="bg1">
                    <a:lumMod val="65000"/>
                  </a:schemeClr>
                </a:solidFill>
                <a:latin typeface="Calibri" pitchFamily="34" charset="0"/>
              </a:rPr>
              <a:t>Backup</a:t>
            </a:r>
          </a:p>
        </p:txBody>
      </p:sp>
      <p:cxnSp>
        <p:nvCxnSpPr>
          <p:cNvPr id="43025" name="Straight Connector 53"/>
          <p:cNvCxnSpPr>
            <a:cxnSpLocks noChangeShapeType="1"/>
          </p:cNvCxnSpPr>
          <p:nvPr/>
        </p:nvCxnSpPr>
        <p:spPr bwMode="auto">
          <a:xfrm rot="5400000" flipH="1" flipV="1">
            <a:off x="4599782" y="3428206"/>
            <a:ext cx="6858000" cy="1587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" name="Rectangle 43">
            <a:extLst>
              <a:ext uri="{FF2B5EF4-FFF2-40B4-BE49-F238E27FC236}">
                <a16:creationId xmlns:a16="http://schemas.microsoft.com/office/drawing/2014/main" id="{C31F0F46-F9BC-4105-A0EB-0B76B3576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01013" y="3932238"/>
            <a:ext cx="1008062" cy="576262"/>
          </a:xfrm>
          <a:prstGeom prst="rect">
            <a:avLst/>
          </a:prstGeom>
          <a:noFill/>
          <a:ln w="25400" algn="ctr">
            <a:solidFill>
              <a:schemeClr val="accent2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1" hangingPunct="1">
              <a:defRPr/>
            </a:pPr>
            <a:r>
              <a:rPr lang="en-AU">
                <a:solidFill>
                  <a:schemeClr val="bg1">
                    <a:lumMod val="65000"/>
                  </a:schemeClr>
                </a:solidFill>
                <a:latin typeface="Calibri" pitchFamily="34" charset="0"/>
              </a:rPr>
              <a:t>Cold</a:t>
            </a:r>
          </a:p>
        </p:txBody>
      </p:sp>
      <p:cxnSp>
        <p:nvCxnSpPr>
          <p:cNvPr id="43027" name="Straight Connector 55"/>
          <p:cNvCxnSpPr>
            <a:cxnSpLocks noChangeShapeType="1"/>
          </p:cNvCxnSpPr>
          <p:nvPr/>
        </p:nvCxnSpPr>
        <p:spPr bwMode="auto">
          <a:xfrm>
            <a:off x="0" y="1052513"/>
            <a:ext cx="91440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43028" name="Rectangle 14"/>
          <p:cNvSpPr>
            <a:spLocks noChangeArrowheads="1"/>
          </p:cNvSpPr>
          <p:nvPr/>
        </p:nvSpPr>
        <p:spPr bwMode="auto">
          <a:xfrm>
            <a:off x="34925" y="4148138"/>
            <a:ext cx="1008063" cy="576262"/>
          </a:xfrm>
          <a:prstGeom prst="rect">
            <a:avLst/>
          </a:prstGeom>
          <a:solidFill>
            <a:srgbClr val="D9D9D9"/>
          </a:solidFill>
          <a:ln w="25400" algn="ctr">
            <a:solidFill>
              <a:srgbClr val="808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AU" altLang="de-DE" sz="1800">
                <a:solidFill>
                  <a:srgbClr val="A6A6A6"/>
                </a:solidFill>
              </a:rPr>
              <a:t>Energy Carrier</a:t>
            </a:r>
          </a:p>
        </p:txBody>
      </p:sp>
      <p:cxnSp>
        <p:nvCxnSpPr>
          <p:cNvPr id="43029" name="Straight Connector 52"/>
          <p:cNvCxnSpPr>
            <a:cxnSpLocks noChangeShapeType="1"/>
          </p:cNvCxnSpPr>
          <p:nvPr/>
        </p:nvCxnSpPr>
        <p:spPr bwMode="auto">
          <a:xfrm rot="5400000" flipH="1" flipV="1">
            <a:off x="-2312193" y="3428206"/>
            <a:ext cx="6858000" cy="1587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3030" name="Rectangle 34"/>
          <p:cNvSpPr>
            <a:spLocks noChangeArrowheads="1"/>
          </p:cNvSpPr>
          <p:nvPr/>
        </p:nvSpPr>
        <p:spPr bwMode="auto">
          <a:xfrm>
            <a:off x="6732588" y="5013325"/>
            <a:ext cx="287337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AU" altLang="de-DE" sz="1800"/>
          </a:p>
        </p:txBody>
      </p:sp>
      <p:sp>
        <p:nvSpPr>
          <p:cNvPr id="43031" name="Rectangle 34"/>
          <p:cNvSpPr>
            <a:spLocks noChangeArrowheads="1"/>
          </p:cNvSpPr>
          <p:nvPr/>
        </p:nvSpPr>
        <p:spPr bwMode="auto">
          <a:xfrm>
            <a:off x="6732588" y="5302250"/>
            <a:ext cx="287337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AU" altLang="de-DE" sz="1800"/>
          </a:p>
        </p:txBody>
      </p:sp>
      <p:sp>
        <p:nvSpPr>
          <p:cNvPr id="43032" name="Rectangle 28"/>
          <p:cNvSpPr>
            <a:spLocks noChangeArrowheads="1"/>
          </p:cNvSpPr>
          <p:nvPr/>
        </p:nvSpPr>
        <p:spPr bwMode="auto">
          <a:xfrm>
            <a:off x="5364163" y="1341438"/>
            <a:ext cx="1008062" cy="576262"/>
          </a:xfrm>
          <a:prstGeom prst="rect">
            <a:avLst/>
          </a:prstGeom>
          <a:solidFill>
            <a:srgbClr val="00B0F0"/>
          </a:solidFill>
          <a:ln w="25400" algn="ctr">
            <a:solidFill>
              <a:srgbClr val="00B0F0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AU" altLang="de-DE" sz="1800"/>
              <a:t>Battery Storage</a:t>
            </a:r>
          </a:p>
        </p:txBody>
      </p:sp>
      <p:sp>
        <p:nvSpPr>
          <p:cNvPr id="43033" name="Rectangle 14"/>
          <p:cNvSpPr>
            <a:spLocks noChangeArrowheads="1"/>
          </p:cNvSpPr>
          <p:nvPr/>
        </p:nvSpPr>
        <p:spPr bwMode="auto">
          <a:xfrm>
            <a:off x="8081963" y="1771650"/>
            <a:ext cx="1008062" cy="576263"/>
          </a:xfrm>
          <a:prstGeom prst="rect">
            <a:avLst/>
          </a:prstGeom>
          <a:solidFill>
            <a:srgbClr val="808080"/>
          </a:solidFill>
          <a:ln w="25400" algn="ctr">
            <a:solidFill>
              <a:srgbClr val="808080"/>
            </a:solidFill>
            <a:miter lim="800000"/>
            <a:headEnd/>
            <a:tailEnd/>
          </a:ln>
        </p:spPr>
        <p:txBody>
          <a:bodyPr lIns="36000" rIns="36000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AU" altLang="de-DE" sz="1800"/>
              <a:t>Electrical Load</a:t>
            </a:r>
          </a:p>
        </p:txBody>
      </p:sp>
      <p:sp>
        <p:nvSpPr>
          <p:cNvPr id="43034" name="Rectangle 14"/>
          <p:cNvSpPr>
            <a:spLocks noChangeArrowheads="1"/>
          </p:cNvSpPr>
          <p:nvPr/>
        </p:nvSpPr>
        <p:spPr bwMode="auto">
          <a:xfrm>
            <a:off x="34925" y="3213100"/>
            <a:ext cx="1008063" cy="576263"/>
          </a:xfrm>
          <a:prstGeom prst="rect">
            <a:avLst/>
          </a:prstGeom>
          <a:solidFill>
            <a:srgbClr val="808080"/>
          </a:solidFill>
          <a:ln w="25400" algn="ctr">
            <a:solidFill>
              <a:srgbClr val="808080"/>
            </a:solidFill>
            <a:miter lim="800000"/>
            <a:headEnd/>
            <a:tailEnd/>
          </a:ln>
        </p:spPr>
        <p:txBody>
          <a:bodyPr lIns="36000" rIns="36000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de-DE" sz="1800"/>
              <a:t>Electricity</a:t>
            </a:r>
          </a:p>
          <a:p>
            <a:pPr algn="ctr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de-DE" sz="1800"/>
              <a:t>(Grid)</a:t>
            </a:r>
          </a:p>
        </p:txBody>
      </p:sp>
      <p:cxnSp>
        <p:nvCxnSpPr>
          <p:cNvPr id="43035" name="AutoShape 21"/>
          <p:cNvCxnSpPr>
            <a:cxnSpLocks noChangeShapeType="1"/>
          </p:cNvCxnSpPr>
          <p:nvPr/>
        </p:nvCxnSpPr>
        <p:spPr bwMode="auto">
          <a:xfrm rot="16200000" flipH="1">
            <a:off x="2483644" y="1197769"/>
            <a:ext cx="3529013" cy="4968875"/>
          </a:xfrm>
          <a:prstGeom prst="bentConnector2">
            <a:avLst/>
          </a:prstGeom>
          <a:noFill/>
          <a:ln w="38100">
            <a:solidFill>
              <a:schemeClr val="tx1"/>
            </a:solidFill>
            <a:prstDash val="dash"/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3036" name="AutoShape 23"/>
          <p:cNvCxnSpPr>
            <a:cxnSpLocks noChangeShapeType="1"/>
          </p:cNvCxnSpPr>
          <p:nvPr/>
        </p:nvCxnSpPr>
        <p:spPr bwMode="auto">
          <a:xfrm rot="16200000" flipH="1">
            <a:off x="4932363" y="3357563"/>
            <a:ext cx="1368425" cy="2232025"/>
          </a:xfrm>
          <a:prstGeom prst="bentConnector2">
            <a:avLst/>
          </a:prstGeom>
          <a:noFill/>
          <a:ln w="381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3037" name="AutoShape 24"/>
          <p:cNvCxnSpPr>
            <a:cxnSpLocks noChangeShapeType="1"/>
          </p:cNvCxnSpPr>
          <p:nvPr/>
        </p:nvCxnSpPr>
        <p:spPr bwMode="auto">
          <a:xfrm>
            <a:off x="1042988" y="3502025"/>
            <a:ext cx="2952750" cy="0"/>
          </a:xfrm>
          <a:prstGeom prst="straightConnector1">
            <a:avLst/>
          </a:prstGeom>
          <a:noFill/>
          <a:ln w="9525">
            <a:solidFill>
              <a:srgbClr val="00B0F0"/>
            </a:solidFill>
            <a:prstDash val="sys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3038" name="Line 48"/>
          <p:cNvSpPr>
            <a:spLocks noChangeShapeType="1"/>
          </p:cNvSpPr>
          <p:nvPr/>
        </p:nvSpPr>
        <p:spPr bwMode="auto">
          <a:xfrm>
            <a:off x="2268538" y="1628775"/>
            <a:ext cx="3095625" cy="0"/>
          </a:xfrm>
          <a:prstGeom prst="line">
            <a:avLst/>
          </a:prstGeom>
          <a:noFill/>
          <a:ln w="9525">
            <a:solidFill>
              <a:srgbClr val="00B0F0"/>
            </a:solidFill>
            <a:prstDash val="sys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cxnSp>
        <p:nvCxnSpPr>
          <p:cNvPr id="49" name="Verbinder: gewinkelt 48">
            <a:extLst>
              <a:ext uri="{FF2B5EF4-FFF2-40B4-BE49-F238E27FC236}">
                <a16:creationId xmlns:a16="http://schemas.microsoft.com/office/drawing/2014/main" id="{32D6C750-928A-4534-BF0A-E6EB37547D7E}"/>
              </a:ext>
            </a:extLst>
          </p:cNvPr>
          <p:cNvCxnSpPr>
            <a:cxnSpLocks/>
          </p:cNvCxnSpPr>
          <p:nvPr/>
        </p:nvCxnSpPr>
        <p:spPr>
          <a:xfrm>
            <a:off x="6372225" y="1630363"/>
            <a:ext cx="1709738" cy="430212"/>
          </a:xfrm>
          <a:prstGeom prst="bentConnector3">
            <a:avLst/>
          </a:prstGeom>
          <a:ln>
            <a:solidFill>
              <a:srgbClr val="00B0F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Verbinder: gewinkelt 49">
            <a:extLst>
              <a:ext uri="{FF2B5EF4-FFF2-40B4-BE49-F238E27FC236}">
                <a16:creationId xmlns:a16="http://schemas.microsoft.com/office/drawing/2014/main" id="{0A018BE5-538D-425D-9147-EB87B0315996}"/>
              </a:ext>
            </a:extLst>
          </p:cNvPr>
          <p:cNvCxnSpPr>
            <a:cxnSpLocks/>
          </p:cNvCxnSpPr>
          <p:nvPr/>
        </p:nvCxnSpPr>
        <p:spPr>
          <a:xfrm rot="5400000">
            <a:off x="4679950" y="2025650"/>
            <a:ext cx="1296988" cy="1081088"/>
          </a:xfrm>
          <a:prstGeom prst="bentConnector3">
            <a:avLst>
              <a:gd name="adj1" fmla="val 50000"/>
            </a:avLst>
          </a:prstGeom>
          <a:ln>
            <a:solidFill>
              <a:srgbClr val="00B0F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041" name="AutoShape 23"/>
          <p:cNvCxnSpPr>
            <a:cxnSpLocks noChangeShapeType="1"/>
          </p:cNvCxnSpPr>
          <p:nvPr/>
        </p:nvCxnSpPr>
        <p:spPr bwMode="auto">
          <a:xfrm rot="5400000">
            <a:off x="574676" y="2374900"/>
            <a:ext cx="1389062" cy="433387"/>
          </a:xfrm>
          <a:prstGeom prst="bentConnector3">
            <a:avLst>
              <a:gd name="adj1" fmla="val 100144"/>
            </a:avLst>
          </a:prstGeom>
          <a:noFill/>
          <a:ln w="9525">
            <a:solidFill>
              <a:srgbClr val="00B0F0"/>
            </a:solidFill>
            <a:prstDash val="sys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3042" name="AutoShape 26"/>
          <p:cNvCxnSpPr>
            <a:cxnSpLocks noChangeShapeType="1"/>
          </p:cNvCxnSpPr>
          <p:nvPr/>
        </p:nvCxnSpPr>
        <p:spPr bwMode="auto">
          <a:xfrm flipV="1">
            <a:off x="7740650" y="3502025"/>
            <a:ext cx="360363" cy="1800225"/>
          </a:xfrm>
          <a:prstGeom prst="bentConnector3">
            <a:avLst>
              <a:gd name="adj1" fmla="val 49778"/>
            </a:avLst>
          </a:prstGeom>
          <a:noFill/>
          <a:ln w="381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3043" name="AutoShape 26"/>
          <p:cNvCxnSpPr>
            <a:cxnSpLocks noChangeShapeType="1"/>
          </p:cNvCxnSpPr>
          <p:nvPr/>
        </p:nvCxnSpPr>
        <p:spPr bwMode="auto">
          <a:xfrm flipV="1">
            <a:off x="7732713" y="2925763"/>
            <a:ext cx="360362" cy="2376487"/>
          </a:xfrm>
          <a:prstGeom prst="bentConnector3">
            <a:avLst>
              <a:gd name="adj1" fmla="val 49778"/>
            </a:avLst>
          </a:prstGeom>
          <a:noFill/>
          <a:ln w="381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3044" name="Rectangle 27"/>
          <p:cNvSpPr>
            <a:spLocks noChangeArrowheads="1"/>
          </p:cNvSpPr>
          <p:nvPr/>
        </p:nvSpPr>
        <p:spPr bwMode="auto">
          <a:xfrm>
            <a:off x="1258888" y="1341438"/>
            <a:ext cx="1009650" cy="576262"/>
          </a:xfrm>
          <a:prstGeom prst="rect">
            <a:avLst/>
          </a:prstGeom>
          <a:solidFill>
            <a:srgbClr val="FF9900"/>
          </a:solidFill>
          <a:ln w="25400">
            <a:solidFill>
              <a:srgbClr val="FF9900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AU" altLang="de-DE" sz="1800"/>
              <a:t>PVT</a:t>
            </a:r>
          </a:p>
        </p:txBody>
      </p:sp>
      <p:cxnSp>
        <p:nvCxnSpPr>
          <p:cNvPr id="43045" name="AutoShape 24"/>
          <p:cNvCxnSpPr>
            <a:cxnSpLocks noChangeShapeType="1"/>
          </p:cNvCxnSpPr>
          <p:nvPr/>
        </p:nvCxnSpPr>
        <p:spPr bwMode="auto">
          <a:xfrm flipH="1">
            <a:off x="1763713" y="836613"/>
            <a:ext cx="1587" cy="5048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3046" name="AutoShape 21"/>
          <p:cNvCxnSpPr>
            <a:cxnSpLocks noChangeShapeType="1"/>
          </p:cNvCxnSpPr>
          <p:nvPr/>
        </p:nvCxnSpPr>
        <p:spPr bwMode="auto">
          <a:xfrm rot="16200000" flipH="1">
            <a:off x="2628107" y="1340644"/>
            <a:ext cx="2376487" cy="1368425"/>
          </a:xfrm>
          <a:prstGeom prst="bentConnector3">
            <a:avLst>
              <a:gd name="adj1" fmla="val 50000"/>
            </a:avLst>
          </a:prstGeom>
          <a:noFill/>
          <a:ln w="38100">
            <a:solidFill>
              <a:schemeClr val="tx1"/>
            </a:solidFill>
            <a:prstDash val="dash"/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3047" name="AutoShape 21"/>
          <p:cNvCxnSpPr>
            <a:cxnSpLocks noChangeShapeType="1"/>
          </p:cNvCxnSpPr>
          <p:nvPr/>
        </p:nvCxnSpPr>
        <p:spPr bwMode="auto">
          <a:xfrm rot="16200000" flipH="1">
            <a:off x="2159794" y="1521619"/>
            <a:ext cx="1439863" cy="2232025"/>
          </a:xfrm>
          <a:prstGeom prst="bentConnector2">
            <a:avLst/>
          </a:prstGeom>
          <a:noFill/>
          <a:ln w="38100">
            <a:solidFill>
              <a:schemeClr val="tx1"/>
            </a:solidFill>
            <a:prstDash val="dash"/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3048" name="Text Box 46"/>
          <p:cNvSpPr txBox="1">
            <a:spLocks noChangeArrowheads="1"/>
          </p:cNvSpPr>
          <p:nvPr/>
        </p:nvSpPr>
        <p:spPr bwMode="auto">
          <a:xfrm>
            <a:off x="5292725" y="5557838"/>
            <a:ext cx="1368425" cy="12922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10000"/>
              </a:spcBef>
              <a:buFontTx/>
              <a:buNone/>
            </a:pPr>
            <a:r>
              <a:rPr lang="en-AU" altLang="de-DE" sz="1200">
                <a:latin typeface="Arial" panose="020B0604020202020204" pitchFamily="34" charset="0"/>
              </a:rPr>
              <a:t>Electrical Energy</a:t>
            </a:r>
          </a:p>
          <a:p>
            <a:pPr eaLnBrk="1" hangingPunct="1">
              <a:spcBef>
                <a:spcPct val="10000"/>
              </a:spcBef>
              <a:buFontTx/>
              <a:buNone/>
            </a:pPr>
            <a:r>
              <a:rPr lang="en-AU" altLang="de-DE" sz="1200">
                <a:latin typeface="Arial" panose="020B0604020202020204" pitchFamily="34" charset="0"/>
              </a:rPr>
              <a:t>Driving Energy</a:t>
            </a:r>
          </a:p>
          <a:p>
            <a:pPr eaLnBrk="1" hangingPunct="1">
              <a:spcBef>
                <a:spcPct val="10000"/>
              </a:spcBef>
              <a:buFontTx/>
              <a:buNone/>
            </a:pPr>
            <a:r>
              <a:rPr lang="en-AU" altLang="de-DE" sz="1200">
                <a:latin typeface="Arial" panose="020B0604020202020204" pitchFamily="34" charset="0"/>
              </a:rPr>
              <a:t>Water</a:t>
            </a:r>
          </a:p>
          <a:p>
            <a:pPr eaLnBrk="1" hangingPunct="1">
              <a:spcBef>
                <a:spcPct val="10000"/>
              </a:spcBef>
              <a:buFontTx/>
              <a:buNone/>
            </a:pPr>
            <a:r>
              <a:rPr lang="en-AU" altLang="de-DE" sz="1200">
                <a:latin typeface="Arial" panose="020B0604020202020204" pitchFamily="34" charset="0"/>
              </a:rPr>
              <a:t>Brine</a:t>
            </a:r>
          </a:p>
          <a:p>
            <a:pPr eaLnBrk="1" hangingPunct="1">
              <a:spcBef>
                <a:spcPct val="10000"/>
              </a:spcBef>
              <a:buFontTx/>
              <a:buNone/>
            </a:pPr>
            <a:r>
              <a:rPr lang="en-AU" altLang="de-DE" sz="1200">
                <a:latin typeface="Arial" panose="020B0604020202020204" pitchFamily="34" charset="0"/>
              </a:rPr>
              <a:t>Refrigerant</a:t>
            </a:r>
          </a:p>
          <a:p>
            <a:pPr eaLnBrk="1" hangingPunct="1">
              <a:spcBef>
                <a:spcPct val="10000"/>
              </a:spcBef>
              <a:buFontTx/>
              <a:buNone/>
            </a:pPr>
            <a:r>
              <a:rPr lang="en-AU" altLang="de-DE" sz="1200">
                <a:latin typeface="Arial" panose="020B0604020202020204" pitchFamily="34" charset="0"/>
              </a:rPr>
              <a:t>Air</a:t>
            </a:r>
          </a:p>
        </p:txBody>
      </p:sp>
      <p:sp>
        <p:nvSpPr>
          <p:cNvPr id="43049" name="Line 48"/>
          <p:cNvSpPr>
            <a:spLocks noChangeShapeType="1"/>
          </p:cNvSpPr>
          <p:nvPr/>
        </p:nvSpPr>
        <p:spPr bwMode="auto">
          <a:xfrm>
            <a:off x="4572000" y="5895975"/>
            <a:ext cx="66675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3050" name="Line 49"/>
          <p:cNvSpPr>
            <a:spLocks noChangeShapeType="1"/>
          </p:cNvSpPr>
          <p:nvPr/>
        </p:nvSpPr>
        <p:spPr bwMode="auto">
          <a:xfrm>
            <a:off x="4572000" y="6099175"/>
            <a:ext cx="666750" cy="15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3051" name="Line 50"/>
          <p:cNvSpPr>
            <a:spLocks noChangeShapeType="1"/>
          </p:cNvSpPr>
          <p:nvPr/>
        </p:nvSpPr>
        <p:spPr bwMode="auto">
          <a:xfrm>
            <a:off x="4572000" y="6300788"/>
            <a:ext cx="666750" cy="1587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3052" name="Line 51"/>
          <p:cNvSpPr>
            <a:spLocks noChangeShapeType="1"/>
          </p:cNvSpPr>
          <p:nvPr/>
        </p:nvSpPr>
        <p:spPr bwMode="auto">
          <a:xfrm>
            <a:off x="4572000" y="6500813"/>
            <a:ext cx="666750" cy="1587"/>
          </a:xfrm>
          <a:prstGeom prst="line">
            <a:avLst/>
          </a:prstGeom>
          <a:noFill/>
          <a:ln w="38100">
            <a:solidFill>
              <a:srgbClr val="808080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3053" name="Line 48"/>
          <p:cNvSpPr>
            <a:spLocks noChangeShapeType="1"/>
          </p:cNvSpPr>
          <p:nvPr/>
        </p:nvSpPr>
        <p:spPr bwMode="auto">
          <a:xfrm>
            <a:off x="4572000" y="5691188"/>
            <a:ext cx="666750" cy="1587"/>
          </a:xfrm>
          <a:prstGeom prst="line">
            <a:avLst/>
          </a:prstGeom>
          <a:noFill/>
          <a:ln w="9525">
            <a:solidFill>
              <a:srgbClr val="00B0F0"/>
            </a:solidFill>
            <a:prstDash val="sys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3054" name="Line 51"/>
          <p:cNvSpPr>
            <a:spLocks noChangeShapeType="1"/>
          </p:cNvSpPr>
          <p:nvPr/>
        </p:nvSpPr>
        <p:spPr bwMode="auto">
          <a:xfrm>
            <a:off x="4572000" y="6697663"/>
            <a:ext cx="666750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8">
            <a:extLst>
              <a:ext uri="{FF2B5EF4-FFF2-40B4-BE49-F238E27FC236}">
                <a16:creationId xmlns:a16="http://schemas.microsoft.com/office/drawing/2014/main" id="{1D8570AC-2EAA-41EB-A2F2-FFC15CDAE182}"/>
              </a:ext>
            </a:extLst>
          </p:cNvPr>
          <p:cNvSpPr/>
          <p:nvPr/>
        </p:nvSpPr>
        <p:spPr>
          <a:xfrm>
            <a:off x="0" y="1052513"/>
            <a:ext cx="1116013" cy="580548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AU"/>
          </a:p>
        </p:txBody>
      </p:sp>
      <p:sp>
        <p:nvSpPr>
          <p:cNvPr id="45059" name="Text Box 45"/>
          <p:cNvSpPr txBox="1">
            <a:spLocks noChangeArrowheads="1"/>
          </p:cNvSpPr>
          <p:nvPr/>
        </p:nvSpPr>
        <p:spPr bwMode="auto">
          <a:xfrm>
            <a:off x="1116013" y="5942013"/>
            <a:ext cx="2952750" cy="915987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de-DE" sz="1600" i="1">
                <a:latin typeface="Arial" panose="020B0604020202020204" pitchFamily="34" charset="0"/>
              </a:rPr>
              <a:t>Parallel and serial </a:t>
            </a:r>
            <a:r>
              <a:rPr lang="en-AU" altLang="de-DE" sz="1600" i="1">
                <a:latin typeface="Arial" panose="020B0604020202020204" pitchFamily="34" charset="0"/>
              </a:rPr>
              <a:t>concept with dual source heat pump, PVT and battery storage</a:t>
            </a:r>
          </a:p>
        </p:txBody>
      </p:sp>
      <p:sp>
        <p:nvSpPr>
          <p:cNvPr id="2" name="Rectangle 48">
            <a:extLst>
              <a:ext uri="{FF2B5EF4-FFF2-40B4-BE49-F238E27FC236}">
                <a16:creationId xmlns:a16="http://schemas.microsoft.com/office/drawing/2014/main" id="{D9793F5A-7C49-42CD-BB54-DAE9A4726BA2}"/>
              </a:ext>
            </a:extLst>
          </p:cNvPr>
          <p:cNvSpPr/>
          <p:nvPr/>
        </p:nvSpPr>
        <p:spPr>
          <a:xfrm>
            <a:off x="8027988" y="1052513"/>
            <a:ext cx="1116012" cy="580548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AU"/>
          </a:p>
        </p:txBody>
      </p:sp>
      <p:sp>
        <p:nvSpPr>
          <p:cNvPr id="45061" name="Rectangle 34"/>
          <p:cNvSpPr>
            <a:spLocks noChangeArrowheads="1"/>
          </p:cNvSpPr>
          <p:nvPr/>
        </p:nvSpPr>
        <p:spPr bwMode="auto">
          <a:xfrm>
            <a:off x="3995738" y="3213100"/>
            <a:ext cx="1008062" cy="576263"/>
          </a:xfrm>
          <a:prstGeom prst="rect">
            <a:avLst/>
          </a:prstGeom>
          <a:solidFill>
            <a:srgbClr val="FF9900"/>
          </a:solidFill>
          <a:ln w="25400">
            <a:solidFill>
              <a:srgbClr val="FF9900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AU" altLang="de-DE" sz="1800"/>
              <a:t>Heat Pump</a:t>
            </a:r>
          </a:p>
        </p:txBody>
      </p:sp>
      <p:sp>
        <p:nvSpPr>
          <p:cNvPr id="5" name="Rectangle 48">
            <a:extLst>
              <a:ext uri="{FF2B5EF4-FFF2-40B4-BE49-F238E27FC236}">
                <a16:creationId xmlns:a16="http://schemas.microsoft.com/office/drawing/2014/main" id="{3FC82D51-A375-45EC-BEB9-A51CABE1C732}"/>
              </a:ext>
            </a:extLst>
          </p:cNvPr>
          <p:cNvSpPr/>
          <p:nvPr/>
        </p:nvSpPr>
        <p:spPr>
          <a:xfrm>
            <a:off x="-1588" y="0"/>
            <a:ext cx="9144001" cy="105251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AU"/>
          </a:p>
        </p:txBody>
      </p:sp>
      <p:sp>
        <p:nvSpPr>
          <p:cNvPr id="45063" name="Rectangle 14"/>
          <p:cNvSpPr>
            <a:spLocks noChangeArrowheads="1"/>
          </p:cNvSpPr>
          <p:nvPr/>
        </p:nvSpPr>
        <p:spPr bwMode="auto">
          <a:xfrm>
            <a:off x="3995738" y="260350"/>
            <a:ext cx="1008062" cy="576263"/>
          </a:xfrm>
          <a:prstGeom prst="rect">
            <a:avLst/>
          </a:prstGeom>
          <a:solidFill>
            <a:srgbClr val="99CC00"/>
          </a:solidFill>
          <a:ln w="25400" algn="ctr">
            <a:solidFill>
              <a:srgbClr val="99CC00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AU" altLang="de-DE" sz="1800"/>
              <a:t>Air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7A5C5C5D-A958-44BC-A87E-F12ED6EE4E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64163" y="260350"/>
            <a:ext cx="1008062" cy="576263"/>
          </a:xfrm>
          <a:prstGeom prst="rect">
            <a:avLst/>
          </a:prstGeom>
          <a:noFill/>
          <a:ln w="25400" algn="ctr">
            <a:solidFill>
              <a:srgbClr val="99CC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1" hangingPunct="1">
              <a:defRPr/>
            </a:pPr>
            <a:r>
              <a:rPr lang="en-AU">
                <a:solidFill>
                  <a:schemeClr val="bg1">
                    <a:lumMod val="65000"/>
                  </a:schemeClr>
                </a:solidFill>
                <a:latin typeface="Calibri" pitchFamily="34" charset="0"/>
              </a:rPr>
              <a:t>Water</a:t>
            </a:r>
          </a:p>
        </p:txBody>
      </p:sp>
      <p:sp>
        <p:nvSpPr>
          <p:cNvPr id="45065" name="Rectangle 26"/>
          <p:cNvSpPr>
            <a:spLocks noChangeArrowheads="1"/>
          </p:cNvSpPr>
          <p:nvPr/>
        </p:nvSpPr>
        <p:spPr bwMode="auto">
          <a:xfrm>
            <a:off x="2628900" y="260350"/>
            <a:ext cx="1008063" cy="576263"/>
          </a:xfrm>
          <a:prstGeom prst="rect">
            <a:avLst/>
          </a:prstGeom>
          <a:noFill/>
          <a:ln w="25400" algn="ctr">
            <a:solidFill>
              <a:srgbClr val="99CC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AU" altLang="de-DE" sz="1800">
                <a:solidFill>
                  <a:srgbClr val="A6A6A6"/>
                </a:solidFill>
              </a:rPr>
              <a:t>Ground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A8F14F67-0BB7-417E-8282-0A874F383F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28900" y="2276475"/>
            <a:ext cx="1008063" cy="576263"/>
          </a:xfrm>
          <a:prstGeom prst="rect">
            <a:avLst/>
          </a:prstGeom>
          <a:solidFill>
            <a:schemeClr val="bg1"/>
          </a:solidFill>
          <a:ln w="25400" algn="ctr">
            <a:solidFill>
              <a:schemeClr val="accent1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1" hangingPunct="1">
              <a:defRPr/>
            </a:pPr>
            <a:r>
              <a:rPr lang="en-AU" dirty="0">
                <a:solidFill>
                  <a:schemeClr val="bg1">
                    <a:lumMod val="65000"/>
                  </a:schemeClr>
                </a:solidFill>
                <a:latin typeface="Calibri" pitchFamily="34" charset="0"/>
              </a:rPr>
              <a:t>Storage (source)</a:t>
            </a:r>
          </a:p>
        </p:txBody>
      </p:sp>
      <p:sp>
        <p:nvSpPr>
          <p:cNvPr id="45067" name="Rectangle 32"/>
          <p:cNvSpPr>
            <a:spLocks noChangeArrowheads="1"/>
          </p:cNvSpPr>
          <p:nvPr/>
        </p:nvSpPr>
        <p:spPr bwMode="auto">
          <a:xfrm>
            <a:off x="6732588" y="5011738"/>
            <a:ext cx="1008062" cy="576262"/>
          </a:xfrm>
          <a:prstGeom prst="rect">
            <a:avLst/>
          </a:prstGeom>
          <a:solidFill>
            <a:srgbClr val="4F81BD"/>
          </a:solidFill>
          <a:ln w="25400" algn="ctr">
            <a:solidFill>
              <a:schemeClr val="accent1"/>
            </a:solidFill>
            <a:miter lim="800000"/>
            <a:headEnd/>
            <a:tailEnd/>
          </a:ln>
        </p:spPr>
        <p:txBody>
          <a:bodyPr lIns="36000" rIns="36000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en-AU" altLang="de-DE" sz="1800"/>
              <a:t>Storage (sink)</a:t>
            </a:r>
          </a:p>
        </p:txBody>
      </p:sp>
      <p:sp>
        <p:nvSpPr>
          <p:cNvPr id="45068" name="Rectangle 43"/>
          <p:cNvSpPr>
            <a:spLocks noChangeArrowheads="1"/>
          </p:cNvSpPr>
          <p:nvPr/>
        </p:nvSpPr>
        <p:spPr bwMode="auto">
          <a:xfrm>
            <a:off x="8101013" y="2492375"/>
            <a:ext cx="1008062" cy="576263"/>
          </a:xfrm>
          <a:prstGeom prst="rect">
            <a:avLst/>
          </a:prstGeom>
          <a:solidFill>
            <a:srgbClr val="C0504D"/>
          </a:solidFill>
          <a:ln w="25400" algn="ctr">
            <a:solidFill>
              <a:schemeClr val="accent2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AU" altLang="de-DE" sz="1800"/>
              <a:t>Space Heat</a:t>
            </a:r>
          </a:p>
        </p:txBody>
      </p:sp>
      <p:sp>
        <p:nvSpPr>
          <p:cNvPr id="45069" name="Rectangle 44"/>
          <p:cNvSpPr>
            <a:spLocks noChangeArrowheads="1"/>
          </p:cNvSpPr>
          <p:nvPr/>
        </p:nvSpPr>
        <p:spPr bwMode="auto">
          <a:xfrm>
            <a:off x="8101013" y="3211513"/>
            <a:ext cx="1008062" cy="576262"/>
          </a:xfrm>
          <a:prstGeom prst="rect">
            <a:avLst/>
          </a:prstGeom>
          <a:solidFill>
            <a:srgbClr val="C0504D"/>
          </a:solidFill>
          <a:ln w="25400" algn="ctr">
            <a:solidFill>
              <a:schemeClr val="accent2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AU" altLang="de-DE" sz="1800"/>
              <a:t>DHW</a:t>
            </a:r>
          </a:p>
        </p:txBody>
      </p:sp>
      <p:sp>
        <p:nvSpPr>
          <p:cNvPr id="45070" name="Rectangle 45"/>
          <p:cNvSpPr>
            <a:spLocks noChangeArrowheads="1"/>
          </p:cNvSpPr>
          <p:nvPr/>
        </p:nvSpPr>
        <p:spPr bwMode="auto">
          <a:xfrm>
            <a:off x="6732588" y="260350"/>
            <a:ext cx="1008062" cy="576263"/>
          </a:xfrm>
          <a:prstGeom prst="rect">
            <a:avLst/>
          </a:prstGeom>
          <a:noFill/>
          <a:ln w="25400" algn="ctr">
            <a:solidFill>
              <a:srgbClr val="99CC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AU" altLang="de-DE" sz="1800">
                <a:solidFill>
                  <a:srgbClr val="A6A6A6"/>
                </a:solidFill>
              </a:rPr>
              <a:t>Waste Heat</a:t>
            </a:r>
          </a:p>
        </p:txBody>
      </p:sp>
      <p:sp>
        <p:nvSpPr>
          <p:cNvPr id="45071" name="Rectangle 46"/>
          <p:cNvSpPr>
            <a:spLocks noChangeArrowheads="1"/>
          </p:cNvSpPr>
          <p:nvPr/>
        </p:nvSpPr>
        <p:spPr bwMode="auto">
          <a:xfrm>
            <a:off x="1260475" y="260350"/>
            <a:ext cx="1009650" cy="576263"/>
          </a:xfrm>
          <a:prstGeom prst="rect">
            <a:avLst/>
          </a:prstGeom>
          <a:solidFill>
            <a:srgbClr val="99CC00"/>
          </a:solidFill>
          <a:ln w="25400" algn="ctr">
            <a:solidFill>
              <a:srgbClr val="99CC00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AU" altLang="de-DE" sz="1800"/>
              <a:t>Sun</a:t>
            </a:r>
          </a:p>
        </p:txBody>
      </p:sp>
      <p:sp>
        <p:nvSpPr>
          <p:cNvPr id="45072" name="Rectangle 47"/>
          <p:cNvSpPr>
            <a:spLocks noChangeArrowheads="1"/>
          </p:cNvSpPr>
          <p:nvPr/>
        </p:nvSpPr>
        <p:spPr bwMode="auto">
          <a:xfrm>
            <a:off x="5364163" y="4148138"/>
            <a:ext cx="1008062" cy="576262"/>
          </a:xfrm>
          <a:prstGeom prst="rect">
            <a:avLst/>
          </a:prstGeom>
          <a:solidFill>
            <a:srgbClr val="FF9900"/>
          </a:solidFill>
          <a:ln w="25400" algn="ctr">
            <a:solidFill>
              <a:srgbClr val="FF9900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AU" altLang="de-DE" sz="1800"/>
              <a:t>Heating rod</a:t>
            </a:r>
          </a:p>
        </p:txBody>
      </p:sp>
      <p:cxnSp>
        <p:nvCxnSpPr>
          <p:cNvPr id="45073" name="Straight Connector 53"/>
          <p:cNvCxnSpPr>
            <a:cxnSpLocks noChangeShapeType="1"/>
          </p:cNvCxnSpPr>
          <p:nvPr/>
        </p:nvCxnSpPr>
        <p:spPr bwMode="auto">
          <a:xfrm rot="5400000" flipH="1" flipV="1">
            <a:off x="4599782" y="3428206"/>
            <a:ext cx="6858000" cy="1587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" name="Rectangle 43">
            <a:extLst>
              <a:ext uri="{FF2B5EF4-FFF2-40B4-BE49-F238E27FC236}">
                <a16:creationId xmlns:a16="http://schemas.microsoft.com/office/drawing/2014/main" id="{C31F0F46-F9BC-4105-A0EB-0B76B3576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01013" y="3932238"/>
            <a:ext cx="1008062" cy="576262"/>
          </a:xfrm>
          <a:prstGeom prst="rect">
            <a:avLst/>
          </a:prstGeom>
          <a:noFill/>
          <a:ln w="25400" algn="ctr">
            <a:solidFill>
              <a:schemeClr val="accent2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1" hangingPunct="1">
              <a:defRPr/>
            </a:pPr>
            <a:r>
              <a:rPr lang="en-AU">
                <a:solidFill>
                  <a:schemeClr val="bg1">
                    <a:lumMod val="65000"/>
                  </a:schemeClr>
                </a:solidFill>
                <a:latin typeface="Calibri" pitchFamily="34" charset="0"/>
              </a:rPr>
              <a:t>Cold</a:t>
            </a:r>
          </a:p>
        </p:txBody>
      </p:sp>
      <p:cxnSp>
        <p:nvCxnSpPr>
          <p:cNvPr id="45075" name="Straight Connector 55"/>
          <p:cNvCxnSpPr>
            <a:cxnSpLocks noChangeShapeType="1"/>
          </p:cNvCxnSpPr>
          <p:nvPr/>
        </p:nvCxnSpPr>
        <p:spPr bwMode="auto">
          <a:xfrm>
            <a:off x="0" y="1052513"/>
            <a:ext cx="91440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45076" name="Rectangle 14"/>
          <p:cNvSpPr>
            <a:spLocks noChangeArrowheads="1"/>
          </p:cNvSpPr>
          <p:nvPr/>
        </p:nvSpPr>
        <p:spPr bwMode="auto">
          <a:xfrm>
            <a:off x="34925" y="4148138"/>
            <a:ext cx="1008063" cy="576262"/>
          </a:xfrm>
          <a:prstGeom prst="rect">
            <a:avLst/>
          </a:prstGeom>
          <a:solidFill>
            <a:srgbClr val="D9D9D9"/>
          </a:solidFill>
          <a:ln w="25400" algn="ctr">
            <a:solidFill>
              <a:srgbClr val="808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AU" altLang="de-DE" sz="1800">
                <a:solidFill>
                  <a:srgbClr val="A6A6A6"/>
                </a:solidFill>
              </a:rPr>
              <a:t>Energy Carrier</a:t>
            </a:r>
          </a:p>
        </p:txBody>
      </p:sp>
      <p:cxnSp>
        <p:nvCxnSpPr>
          <p:cNvPr id="45077" name="Straight Connector 52"/>
          <p:cNvCxnSpPr>
            <a:cxnSpLocks noChangeShapeType="1"/>
          </p:cNvCxnSpPr>
          <p:nvPr/>
        </p:nvCxnSpPr>
        <p:spPr bwMode="auto">
          <a:xfrm rot="5400000" flipH="1" flipV="1">
            <a:off x="-2312193" y="3428206"/>
            <a:ext cx="6858000" cy="1587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5078" name="Rectangle 34"/>
          <p:cNvSpPr>
            <a:spLocks noChangeArrowheads="1"/>
          </p:cNvSpPr>
          <p:nvPr/>
        </p:nvSpPr>
        <p:spPr bwMode="auto">
          <a:xfrm>
            <a:off x="6732588" y="5013325"/>
            <a:ext cx="287337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AU" altLang="de-DE" sz="1800"/>
          </a:p>
        </p:txBody>
      </p:sp>
      <p:sp>
        <p:nvSpPr>
          <p:cNvPr id="45079" name="Rectangle 34"/>
          <p:cNvSpPr>
            <a:spLocks noChangeArrowheads="1"/>
          </p:cNvSpPr>
          <p:nvPr/>
        </p:nvSpPr>
        <p:spPr bwMode="auto">
          <a:xfrm>
            <a:off x="6732588" y="5302250"/>
            <a:ext cx="287337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AU" altLang="de-DE" sz="1800"/>
          </a:p>
        </p:txBody>
      </p:sp>
      <p:sp>
        <p:nvSpPr>
          <p:cNvPr id="45080" name="Rectangle 28"/>
          <p:cNvSpPr>
            <a:spLocks noChangeArrowheads="1"/>
          </p:cNvSpPr>
          <p:nvPr/>
        </p:nvSpPr>
        <p:spPr bwMode="auto">
          <a:xfrm>
            <a:off x="5364163" y="1341438"/>
            <a:ext cx="1008062" cy="576262"/>
          </a:xfrm>
          <a:prstGeom prst="rect">
            <a:avLst/>
          </a:prstGeom>
          <a:solidFill>
            <a:srgbClr val="00B0F0"/>
          </a:solidFill>
          <a:ln w="25400" algn="ctr">
            <a:solidFill>
              <a:srgbClr val="00B0F0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AU" altLang="de-DE" sz="1800"/>
              <a:t>Battery Storage</a:t>
            </a:r>
          </a:p>
        </p:txBody>
      </p:sp>
      <p:sp>
        <p:nvSpPr>
          <p:cNvPr id="45081" name="Rectangle 14"/>
          <p:cNvSpPr>
            <a:spLocks noChangeArrowheads="1"/>
          </p:cNvSpPr>
          <p:nvPr/>
        </p:nvSpPr>
        <p:spPr bwMode="auto">
          <a:xfrm>
            <a:off x="8081963" y="1771650"/>
            <a:ext cx="1008062" cy="576263"/>
          </a:xfrm>
          <a:prstGeom prst="rect">
            <a:avLst/>
          </a:prstGeom>
          <a:solidFill>
            <a:srgbClr val="808080"/>
          </a:solidFill>
          <a:ln w="25400" algn="ctr">
            <a:solidFill>
              <a:srgbClr val="808080"/>
            </a:solidFill>
            <a:miter lim="800000"/>
            <a:headEnd/>
            <a:tailEnd/>
          </a:ln>
        </p:spPr>
        <p:txBody>
          <a:bodyPr lIns="36000" rIns="36000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AU" altLang="de-DE" sz="1800"/>
              <a:t>Electrical Load</a:t>
            </a:r>
          </a:p>
        </p:txBody>
      </p:sp>
      <p:sp>
        <p:nvSpPr>
          <p:cNvPr id="45082" name="Rectangle 14"/>
          <p:cNvSpPr>
            <a:spLocks noChangeArrowheads="1"/>
          </p:cNvSpPr>
          <p:nvPr/>
        </p:nvSpPr>
        <p:spPr bwMode="auto">
          <a:xfrm>
            <a:off x="34925" y="3213100"/>
            <a:ext cx="1008063" cy="576263"/>
          </a:xfrm>
          <a:prstGeom prst="rect">
            <a:avLst/>
          </a:prstGeom>
          <a:solidFill>
            <a:srgbClr val="808080"/>
          </a:solidFill>
          <a:ln w="25400" algn="ctr">
            <a:solidFill>
              <a:srgbClr val="808080"/>
            </a:solidFill>
            <a:miter lim="800000"/>
            <a:headEnd/>
            <a:tailEnd/>
          </a:ln>
        </p:spPr>
        <p:txBody>
          <a:bodyPr lIns="36000" rIns="36000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de-DE" sz="1800"/>
              <a:t>Electricity</a:t>
            </a:r>
          </a:p>
          <a:p>
            <a:pPr algn="ctr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de-DE" sz="1800"/>
              <a:t>(Grid)</a:t>
            </a:r>
          </a:p>
        </p:txBody>
      </p:sp>
      <p:cxnSp>
        <p:nvCxnSpPr>
          <p:cNvPr id="45083" name="AutoShape 21"/>
          <p:cNvCxnSpPr>
            <a:cxnSpLocks noChangeShapeType="1"/>
          </p:cNvCxnSpPr>
          <p:nvPr/>
        </p:nvCxnSpPr>
        <p:spPr bwMode="auto">
          <a:xfrm rot="16200000" flipH="1">
            <a:off x="2483644" y="1197769"/>
            <a:ext cx="3529013" cy="4968875"/>
          </a:xfrm>
          <a:prstGeom prst="bentConnector2">
            <a:avLst/>
          </a:prstGeom>
          <a:noFill/>
          <a:ln w="38100">
            <a:solidFill>
              <a:schemeClr val="tx1"/>
            </a:solidFill>
            <a:prstDash val="dash"/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5084" name="AutoShape 23"/>
          <p:cNvCxnSpPr>
            <a:cxnSpLocks noChangeShapeType="1"/>
            <a:stCxn id="45061" idx="2"/>
          </p:cNvCxnSpPr>
          <p:nvPr/>
        </p:nvCxnSpPr>
        <p:spPr bwMode="auto">
          <a:xfrm rot="16200000" flipH="1">
            <a:off x="4860132" y="3429794"/>
            <a:ext cx="1511300" cy="2230437"/>
          </a:xfrm>
          <a:prstGeom prst="bentConnector2">
            <a:avLst/>
          </a:prstGeom>
          <a:noFill/>
          <a:ln w="381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5085" name="AutoShape 24"/>
          <p:cNvCxnSpPr>
            <a:cxnSpLocks noChangeShapeType="1"/>
          </p:cNvCxnSpPr>
          <p:nvPr/>
        </p:nvCxnSpPr>
        <p:spPr bwMode="auto">
          <a:xfrm>
            <a:off x="1042988" y="3502025"/>
            <a:ext cx="2952750" cy="0"/>
          </a:xfrm>
          <a:prstGeom prst="straightConnector1">
            <a:avLst/>
          </a:prstGeom>
          <a:noFill/>
          <a:ln w="9525">
            <a:solidFill>
              <a:srgbClr val="00B0F0"/>
            </a:solidFill>
            <a:prstDash val="sys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5086" name="Line 48"/>
          <p:cNvSpPr>
            <a:spLocks noChangeShapeType="1"/>
          </p:cNvSpPr>
          <p:nvPr/>
        </p:nvSpPr>
        <p:spPr bwMode="auto">
          <a:xfrm>
            <a:off x="2268538" y="1628775"/>
            <a:ext cx="3095625" cy="0"/>
          </a:xfrm>
          <a:prstGeom prst="line">
            <a:avLst/>
          </a:prstGeom>
          <a:noFill/>
          <a:ln w="9525">
            <a:solidFill>
              <a:srgbClr val="00B0F0"/>
            </a:solidFill>
            <a:prstDash val="sys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cxnSp>
        <p:nvCxnSpPr>
          <p:cNvPr id="49" name="Verbinder: gewinkelt 48">
            <a:extLst>
              <a:ext uri="{FF2B5EF4-FFF2-40B4-BE49-F238E27FC236}">
                <a16:creationId xmlns:a16="http://schemas.microsoft.com/office/drawing/2014/main" id="{32D6C750-928A-4534-BF0A-E6EB37547D7E}"/>
              </a:ext>
            </a:extLst>
          </p:cNvPr>
          <p:cNvCxnSpPr>
            <a:cxnSpLocks/>
          </p:cNvCxnSpPr>
          <p:nvPr/>
        </p:nvCxnSpPr>
        <p:spPr>
          <a:xfrm>
            <a:off x="6372225" y="1630363"/>
            <a:ext cx="1709738" cy="430212"/>
          </a:xfrm>
          <a:prstGeom prst="bentConnector3">
            <a:avLst/>
          </a:prstGeom>
          <a:ln>
            <a:solidFill>
              <a:srgbClr val="00B0F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Verbinder: gewinkelt 49">
            <a:extLst>
              <a:ext uri="{FF2B5EF4-FFF2-40B4-BE49-F238E27FC236}">
                <a16:creationId xmlns:a16="http://schemas.microsoft.com/office/drawing/2014/main" id="{0A018BE5-538D-425D-9147-EB87B0315996}"/>
              </a:ext>
            </a:extLst>
          </p:cNvPr>
          <p:cNvCxnSpPr>
            <a:cxnSpLocks/>
          </p:cNvCxnSpPr>
          <p:nvPr/>
        </p:nvCxnSpPr>
        <p:spPr>
          <a:xfrm rot="5400000">
            <a:off x="4679950" y="2025650"/>
            <a:ext cx="1296988" cy="1081088"/>
          </a:xfrm>
          <a:prstGeom prst="bentConnector3">
            <a:avLst>
              <a:gd name="adj1" fmla="val 50000"/>
            </a:avLst>
          </a:prstGeom>
          <a:ln>
            <a:solidFill>
              <a:srgbClr val="00B0F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089" name="AutoShape 23"/>
          <p:cNvCxnSpPr>
            <a:cxnSpLocks noChangeShapeType="1"/>
          </p:cNvCxnSpPr>
          <p:nvPr/>
        </p:nvCxnSpPr>
        <p:spPr bwMode="auto">
          <a:xfrm rot="5400000">
            <a:off x="574676" y="2374900"/>
            <a:ext cx="1389062" cy="433387"/>
          </a:xfrm>
          <a:prstGeom prst="bentConnector3">
            <a:avLst>
              <a:gd name="adj1" fmla="val 100144"/>
            </a:avLst>
          </a:prstGeom>
          <a:noFill/>
          <a:ln w="9525">
            <a:solidFill>
              <a:srgbClr val="00B0F0"/>
            </a:solidFill>
            <a:prstDash val="sys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5090" name="AutoShape 26"/>
          <p:cNvCxnSpPr>
            <a:cxnSpLocks noChangeShapeType="1"/>
          </p:cNvCxnSpPr>
          <p:nvPr/>
        </p:nvCxnSpPr>
        <p:spPr bwMode="auto">
          <a:xfrm flipV="1">
            <a:off x="7740650" y="3502025"/>
            <a:ext cx="360363" cy="1800225"/>
          </a:xfrm>
          <a:prstGeom prst="bentConnector3">
            <a:avLst>
              <a:gd name="adj1" fmla="val 49778"/>
            </a:avLst>
          </a:prstGeom>
          <a:noFill/>
          <a:ln w="381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5091" name="AutoShape 26"/>
          <p:cNvCxnSpPr>
            <a:cxnSpLocks noChangeShapeType="1"/>
          </p:cNvCxnSpPr>
          <p:nvPr/>
        </p:nvCxnSpPr>
        <p:spPr bwMode="auto">
          <a:xfrm flipV="1">
            <a:off x="7732713" y="2925763"/>
            <a:ext cx="360362" cy="2376487"/>
          </a:xfrm>
          <a:prstGeom prst="bentConnector3">
            <a:avLst>
              <a:gd name="adj1" fmla="val 49778"/>
            </a:avLst>
          </a:prstGeom>
          <a:noFill/>
          <a:ln w="381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5092" name="Rectangle 27"/>
          <p:cNvSpPr>
            <a:spLocks noChangeArrowheads="1"/>
          </p:cNvSpPr>
          <p:nvPr/>
        </p:nvSpPr>
        <p:spPr bwMode="auto">
          <a:xfrm>
            <a:off x="1258888" y="1341438"/>
            <a:ext cx="1009650" cy="576262"/>
          </a:xfrm>
          <a:prstGeom prst="rect">
            <a:avLst/>
          </a:prstGeom>
          <a:solidFill>
            <a:srgbClr val="FF9900"/>
          </a:solidFill>
          <a:ln w="25400">
            <a:solidFill>
              <a:srgbClr val="FF9900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AU" altLang="de-DE" sz="1800"/>
              <a:t>PVT</a:t>
            </a:r>
          </a:p>
        </p:txBody>
      </p:sp>
      <p:cxnSp>
        <p:nvCxnSpPr>
          <p:cNvPr id="45093" name="AutoShape 24"/>
          <p:cNvCxnSpPr>
            <a:cxnSpLocks noChangeShapeType="1"/>
          </p:cNvCxnSpPr>
          <p:nvPr/>
        </p:nvCxnSpPr>
        <p:spPr bwMode="auto">
          <a:xfrm flipH="1">
            <a:off x="1763713" y="836613"/>
            <a:ext cx="1587" cy="5048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5094" name="AutoShape 21"/>
          <p:cNvCxnSpPr>
            <a:cxnSpLocks noChangeShapeType="1"/>
          </p:cNvCxnSpPr>
          <p:nvPr/>
        </p:nvCxnSpPr>
        <p:spPr bwMode="auto">
          <a:xfrm>
            <a:off x="1042988" y="3502025"/>
            <a:ext cx="4321175" cy="935038"/>
          </a:xfrm>
          <a:prstGeom prst="bentConnector3">
            <a:avLst>
              <a:gd name="adj1" fmla="val 49963"/>
            </a:avLst>
          </a:prstGeom>
          <a:noFill/>
          <a:ln w="9525">
            <a:solidFill>
              <a:srgbClr val="00B0F0"/>
            </a:solidFill>
            <a:prstDash val="sys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45095" name="AutoShape 23"/>
          <p:cNvCxnSpPr>
            <a:cxnSpLocks noChangeShapeType="1"/>
          </p:cNvCxnSpPr>
          <p:nvPr/>
        </p:nvCxnSpPr>
        <p:spPr bwMode="auto">
          <a:xfrm rot="16200000" flipH="1">
            <a:off x="6084094" y="4509294"/>
            <a:ext cx="433388" cy="863600"/>
          </a:xfrm>
          <a:prstGeom prst="bentConnector2">
            <a:avLst/>
          </a:prstGeom>
          <a:noFill/>
          <a:ln w="381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2" name="Verbinder: gewinkelt 51">
            <a:extLst>
              <a:ext uri="{FF2B5EF4-FFF2-40B4-BE49-F238E27FC236}">
                <a16:creationId xmlns:a16="http://schemas.microsoft.com/office/drawing/2014/main" id="{D6A5177D-98D4-4C6A-B215-9C1829C623E3}"/>
              </a:ext>
            </a:extLst>
          </p:cNvPr>
          <p:cNvCxnSpPr>
            <a:cxnSpLocks/>
          </p:cNvCxnSpPr>
          <p:nvPr/>
        </p:nvCxnSpPr>
        <p:spPr>
          <a:xfrm rot="5400000">
            <a:off x="5077619" y="3356769"/>
            <a:ext cx="1582738" cy="0"/>
          </a:xfrm>
          <a:prstGeom prst="bentConnector3">
            <a:avLst>
              <a:gd name="adj1" fmla="val 50000"/>
            </a:avLst>
          </a:prstGeom>
          <a:ln>
            <a:solidFill>
              <a:srgbClr val="00B0F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097" name="AutoShape 21"/>
          <p:cNvCxnSpPr>
            <a:cxnSpLocks noChangeShapeType="1"/>
          </p:cNvCxnSpPr>
          <p:nvPr/>
        </p:nvCxnSpPr>
        <p:spPr bwMode="auto">
          <a:xfrm rot="16200000" flipH="1">
            <a:off x="2159794" y="1521619"/>
            <a:ext cx="1439863" cy="2232025"/>
          </a:xfrm>
          <a:prstGeom prst="bentConnector2">
            <a:avLst/>
          </a:prstGeom>
          <a:noFill/>
          <a:ln w="38100">
            <a:solidFill>
              <a:schemeClr val="tx1"/>
            </a:solidFill>
            <a:prstDash val="dash"/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5098" name="AutoShape 23"/>
          <p:cNvCxnSpPr>
            <a:cxnSpLocks noChangeShapeType="1"/>
          </p:cNvCxnSpPr>
          <p:nvPr/>
        </p:nvCxnSpPr>
        <p:spPr bwMode="auto">
          <a:xfrm flipV="1">
            <a:off x="5003800" y="2636838"/>
            <a:ext cx="3097213" cy="936625"/>
          </a:xfrm>
          <a:prstGeom prst="bentConnector3">
            <a:avLst>
              <a:gd name="adj1" fmla="val 49972"/>
            </a:avLst>
          </a:prstGeom>
          <a:noFill/>
          <a:ln w="381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5099" name="AutoShape 21"/>
          <p:cNvCxnSpPr>
            <a:cxnSpLocks noChangeShapeType="1"/>
          </p:cNvCxnSpPr>
          <p:nvPr/>
        </p:nvCxnSpPr>
        <p:spPr bwMode="auto">
          <a:xfrm rot="5400000">
            <a:off x="3312319" y="2024857"/>
            <a:ext cx="2376487" cy="0"/>
          </a:xfrm>
          <a:prstGeom prst="straightConnector1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5100" name="Text Box 46"/>
          <p:cNvSpPr txBox="1">
            <a:spLocks noChangeArrowheads="1"/>
          </p:cNvSpPr>
          <p:nvPr/>
        </p:nvSpPr>
        <p:spPr bwMode="auto">
          <a:xfrm>
            <a:off x="5292725" y="5557838"/>
            <a:ext cx="1368425" cy="12922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10000"/>
              </a:spcBef>
              <a:buFontTx/>
              <a:buNone/>
            </a:pPr>
            <a:r>
              <a:rPr lang="en-AU" altLang="de-DE" sz="1200">
                <a:latin typeface="Arial" panose="020B0604020202020204" pitchFamily="34" charset="0"/>
              </a:rPr>
              <a:t>Electrical Energy</a:t>
            </a:r>
          </a:p>
          <a:p>
            <a:pPr eaLnBrk="1" hangingPunct="1">
              <a:spcBef>
                <a:spcPct val="10000"/>
              </a:spcBef>
              <a:buFontTx/>
              <a:buNone/>
            </a:pPr>
            <a:r>
              <a:rPr lang="en-AU" altLang="de-DE" sz="1200">
                <a:latin typeface="Arial" panose="020B0604020202020204" pitchFamily="34" charset="0"/>
              </a:rPr>
              <a:t>Driving Energy</a:t>
            </a:r>
          </a:p>
          <a:p>
            <a:pPr eaLnBrk="1" hangingPunct="1">
              <a:spcBef>
                <a:spcPct val="10000"/>
              </a:spcBef>
              <a:buFontTx/>
              <a:buNone/>
            </a:pPr>
            <a:r>
              <a:rPr lang="en-AU" altLang="de-DE" sz="1200">
                <a:latin typeface="Arial" panose="020B0604020202020204" pitchFamily="34" charset="0"/>
              </a:rPr>
              <a:t>Water</a:t>
            </a:r>
          </a:p>
          <a:p>
            <a:pPr eaLnBrk="1" hangingPunct="1">
              <a:spcBef>
                <a:spcPct val="10000"/>
              </a:spcBef>
              <a:buFontTx/>
              <a:buNone/>
            </a:pPr>
            <a:r>
              <a:rPr lang="en-AU" altLang="de-DE" sz="1200">
                <a:latin typeface="Arial" panose="020B0604020202020204" pitchFamily="34" charset="0"/>
              </a:rPr>
              <a:t>Brine</a:t>
            </a:r>
          </a:p>
          <a:p>
            <a:pPr eaLnBrk="1" hangingPunct="1">
              <a:spcBef>
                <a:spcPct val="10000"/>
              </a:spcBef>
              <a:buFontTx/>
              <a:buNone/>
            </a:pPr>
            <a:r>
              <a:rPr lang="en-AU" altLang="de-DE" sz="1200">
                <a:latin typeface="Arial" panose="020B0604020202020204" pitchFamily="34" charset="0"/>
              </a:rPr>
              <a:t>Refrigerant</a:t>
            </a:r>
          </a:p>
          <a:p>
            <a:pPr eaLnBrk="1" hangingPunct="1">
              <a:spcBef>
                <a:spcPct val="10000"/>
              </a:spcBef>
              <a:buFontTx/>
              <a:buNone/>
            </a:pPr>
            <a:r>
              <a:rPr lang="en-AU" altLang="de-DE" sz="1200">
                <a:latin typeface="Arial" panose="020B0604020202020204" pitchFamily="34" charset="0"/>
              </a:rPr>
              <a:t>Air</a:t>
            </a:r>
          </a:p>
        </p:txBody>
      </p:sp>
      <p:sp>
        <p:nvSpPr>
          <p:cNvPr id="45101" name="Line 48"/>
          <p:cNvSpPr>
            <a:spLocks noChangeShapeType="1"/>
          </p:cNvSpPr>
          <p:nvPr/>
        </p:nvSpPr>
        <p:spPr bwMode="auto">
          <a:xfrm>
            <a:off x="4572000" y="5895975"/>
            <a:ext cx="66675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5102" name="Line 49"/>
          <p:cNvSpPr>
            <a:spLocks noChangeShapeType="1"/>
          </p:cNvSpPr>
          <p:nvPr/>
        </p:nvSpPr>
        <p:spPr bwMode="auto">
          <a:xfrm>
            <a:off x="4572000" y="6099175"/>
            <a:ext cx="666750" cy="15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5103" name="Line 50"/>
          <p:cNvSpPr>
            <a:spLocks noChangeShapeType="1"/>
          </p:cNvSpPr>
          <p:nvPr/>
        </p:nvSpPr>
        <p:spPr bwMode="auto">
          <a:xfrm>
            <a:off x="4572000" y="6300788"/>
            <a:ext cx="666750" cy="1587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5104" name="Line 51"/>
          <p:cNvSpPr>
            <a:spLocks noChangeShapeType="1"/>
          </p:cNvSpPr>
          <p:nvPr/>
        </p:nvSpPr>
        <p:spPr bwMode="auto">
          <a:xfrm>
            <a:off x="4572000" y="6500813"/>
            <a:ext cx="666750" cy="1587"/>
          </a:xfrm>
          <a:prstGeom prst="line">
            <a:avLst/>
          </a:prstGeom>
          <a:noFill/>
          <a:ln w="38100">
            <a:solidFill>
              <a:srgbClr val="808080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5105" name="Line 48"/>
          <p:cNvSpPr>
            <a:spLocks noChangeShapeType="1"/>
          </p:cNvSpPr>
          <p:nvPr/>
        </p:nvSpPr>
        <p:spPr bwMode="auto">
          <a:xfrm>
            <a:off x="4572000" y="5691188"/>
            <a:ext cx="666750" cy="1587"/>
          </a:xfrm>
          <a:prstGeom prst="line">
            <a:avLst/>
          </a:prstGeom>
          <a:noFill/>
          <a:ln w="9525">
            <a:solidFill>
              <a:srgbClr val="00B0F0"/>
            </a:solidFill>
            <a:prstDash val="sys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5106" name="Line 51"/>
          <p:cNvSpPr>
            <a:spLocks noChangeShapeType="1"/>
          </p:cNvSpPr>
          <p:nvPr/>
        </p:nvSpPr>
        <p:spPr bwMode="auto">
          <a:xfrm>
            <a:off x="4572000" y="6697663"/>
            <a:ext cx="666750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8">
            <a:extLst>
              <a:ext uri="{FF2B5EF4-FFF2-40B4-BE49-F238E27FC236}">
                <a16:creationId xmlns:a16="http://schemas.microsoft.com/office/drawing/2014/main" id="{1D8570AC-2EAA-41EB-A2F2-FFC15CDAE182}"/>
              </a:ext>
            </a:extLst>
          </p:cNvPr>
          <p:cNvSpPr/>
          <p:nvPr/>
        </p:nvSpPr>
        <p:spPr>
          <a:xfrm>
            <a:off x="0" y="1052513"/>
            <a:ext cx="1116013" cy="580548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AU"/>
          </a:p>
        </p:txBody>
      </p:sp>
      <p:sp>
        <p:nvSpPr>
          <p:cNvPr id="47107" name="Text Box 45"/>
          <p:cNvSpPr txBox="1">
            <a:spLocks noChangeArrowheads="1"/>
          </p:cNvSpPr>
          <p:nvPr/>
        </p:nvSpPr>
        <p:spPr bwMode="auto">
          <a:xfrm>
            <a:off x="1116013" y="5942013"/>
            <a:ext cx="2952750" cy="915987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AU" altLang="de-DE" sz="1600" i="1">
                <a:latin typeface="Arial" panose="020B0604020202020204" pitchFamily="34" charset="0"/>
              </a:rPr>
              <a:t>Serial concept with cold side storage (excl. source), PVT and battery storage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AU" altLang="de-DE" sz="1600" i="1">
              <a:latin typeface="Arial" panose="020B0604020202020204" pitchFamily="34" charset="0"/>
            </a:endParaRPr>
          </a:p>
        </p:txBody>
      </p:sp>
      <p:sp>
        <p:nvSpPr>
          <p:cNvPr id="2" name="Rectangle 48">
            <a:extLst>
              <a:ext uri="{FF2B5EF4-FFF2-40B4-BE49-F238E27FC236}">
                <a16:creationId xmlns:a16="http://schemas.microsoft.com/office/drawing/2014/main" id="{D9793F5A-7C49-42CD-BB54-DAE9A4726BA2}"/>
              </a:ext>
            </a:extLst>
          </p:cNvPr>
          <p:cNvSpPr/>
          <p:nvPr/>
        </p:nvSpPr>
        <p:spPr>
          <a:xfrm>
            <a:off x="8027988" y="1052513"/>
            <a:ext cx="1116012" cy="580548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AU"/>
          </a:p>
        </p:txBody>
      </p:sp>
      <p:sp>
        <p:nvSpPr>
          <p:cNvPr id="47109" name="Rectangle 34"/>
          <p:cNvSpPr>
            <a:spLocks noChangeArrowheads="1"/>
          </p:cNvSpPr>
          <p:nvPr/>
        </p:nvSpPr>
        <p:spPr bwMode="auto">
          <a:xfrm>
            <a:off x="3995738" y="3213100"/>
            <a:ext cx="1008062" cy="576263"/>
          </a:xfrm>
          <a:prstGeom prst="rect">
            <a:avLst/>
          </a:prstGeom>
          <a:solidFill>
            <a:srgbClr val="FF9900"/>
          </a:solidFill>
          <a:ln w="25400">
            <a:solidFill>
              <a:srgbClr val="FF9900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AU" altLang="de-DE" sz="1800"/>
              <a:t>Heat Pump</a:t>
            </a:r>
          </a:p>
        </p:txBody>
      </p:sp>
      <p:sp>
        <p:nvSpPr>
          <p:cNvPr id="5" name="Rectangle 48">
            <a:extLst>
              <a:ext uri="{FF2B5EF4-FFF2-40B4-BE49-F238E27FC236}">
                <a16:creationId xmlns:a16="http://schemas.microsoft.com/office/drawing/2014/main" id="{3FC82D51-A375-45EC-BEB9-A51CABE1C732}"/>
              </a:ext>
            </a:extLst>
          </p:cNvPr>
          <p:cNvSpPr/>
          <p:nvPr/>
        </p:nvSpPr>
        <p:spPr>
          <a:xfrm>
            <a:off x="-1588" y="0"/>
            <a:ext cx="9144001" cy="105251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AU"/>
          </a:p>
        </p:txBody>
      </p:sp>
      <p:sp>
        <p:nvSpPr>
          <p:cNvPr id="47111" name="Rectangle 14"/>
          <p:cNvSpPr>
            <a:spLocks noChangeArrowheads="1"/>
          </p:cNvSpPr>
          <p:nvPr/>
        </p:nvSpPr>
        <p:spPr bwMode="auto">
          <a:xfrm>
            <a:off x="3995738" y="260350"/>
            <a:ext cx="1008062" cy="576263"/>
          </a:xfrm>
          <a:prstGeom prst="rect">
            <a:avLst/>
          </a:prstGeom>
          <a:solidFill>
            <a:srgbClr val="99CC00"/>
          </a:solidFill>
          <a:ln w="25400" algn="ctr">
            <a:solidFill>
              <a:srgbClr val="99CC00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AU" altLang="de-DE" sz="1800"/>
              <a:t>Air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7A5C5C5D-A958-44BC-A87E-F12ED6EE4E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64163" y="260350"/>
            <a:ext cx="1008062" cy="576263"/>
          </a:xfrm>
          <a:prstGeom prst="rect">
            <a:avLst/>
          </a:prstGeom>
          <a:noFill/>
          <a:ln w="25400" algn="ctr">
            <a:solidFill>
              <a:srgbClr val="99CC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1" hangingPunct="1">
              <a:defRPr/>
            </a:pPr>
            <a:r>
              <a:rPr lang="en-AU">
                <a:solidFill>
                  <a:schemeClr val="bg1">
                    <a:lumMod val="65000"/>
                  </a:schemeClr>
                </a:solidFill>
                <a:latin typeface="Calibri" pitchFamily="34" charset="0"/>
              </a:rPr>
              <a:t>Water</a:t>
            </a:r>
          </a:p>
        </p:txBody>
      </p:sp>
      <p:sp>
        <p:nvSpPr>
          <p:cNvPr id="47113" name="Rectangle 26"/>
          <p:cNvSpPr>
            <a:spLocks noChangeArrowheads="1"/>
          </p:cNvSpPr>
          <p:nvPr/>
        </p:nvSpPr>
        <p:spPr bwMode="auto">
          <a:xfrm>
            <a:off x="2628900" y="260350"/>
            <a:ext cx="1008063" cy="576263"/>
          </a:xfrm>
          <a:prstGeom prst="rect">
            <a:avLst/>
          </a:prstGeom>
          <a:noFill/>
          <a:ln w="25400" algn="ctr">
            <a:solidFill>
              <a:srgbClr val="99CC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AU" altLang="de-DE" sz="1800">
                <a:solidFill>
                  <a:srgbClr val="A6A6A6"/>
                </a:solidFill>
              </a:rPr>
              <a:t>Ground</a:t>
            </a:r>
          </a:p>
        </p:txBody>
      </p:sp>
      <p:sp>
        <p:nvSpPr>
          <p:cNvPr id="47114" name="Rectangle 28"/>
          <p:cNvSpPr>
            <a:spLocks noChangeArrowheads="1"/>
          </p:cNvSpPr>
          <p:nvPr/>
        </p:nvSpPr>
        <p:spPr bwMode="auto">
          <a:xfrm>
            <a:off x="2628900" y="2276475"/>
            <a:ext cx="1008063" cy="576263"/>
          </a:xfrm>
          <a:prstGeom prst="rect">
            <a:avLst/>
          </a:prstGeom>
          <a:solidFill>
            <a:srgbClr val="4F81BD"/>
          </a:solidFill>
          <a:ln w="25400" algn="ctr">
            <a:solidFill>
              <a:schemeClr val="accent1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AU" altLang="de-DE" sz="1800"/>
              <a:t>Storage (source)</a:t>
            </a:r>
          </a:p>
        </p:txBody>
      </p:sp>
      <p:sp>
        <p:nvSpPr>
          <p:cNvPr id="47115" name="Rectangle 32"/>
          <p:cNvSpPr>
            <a:spLocks noChangeArrowheads="1"/>
          </p:cNvSpPr>
          <p:nvPr/>
        </p:nvSpPr>
        <p:spPr bwMode="auto">
          <a:xfrm>
            <a:off x="6732588" y="5011738"/>
            <a:ext cx="1008062" cy="576262"/>
          </a:xfrm>
          <a:prstGeom prst="rect">
            <a:avLst/>
          </a:prstGeom>
          <a:solidFill>
            <a:srgbClr val="4F81BD"/>
          </a:solidFill>
          <a:ln w="25400" algn="ctr">
            <a:solidFill>
              <a:schemeClr val="accent1"/>
            </a:solidFill>
            <a:miter lim="800000"/>
            <a:headEnd/>
            <a:tailEnd/>
          </a:ln>
        </p:spPr>
        <p:txBody>
          <a:bodyPr lIns="36000" rIns="36000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en-AU" altLang="de-DE" sz="1800"/>
              <a:t>Storage (sink)</a:t>
            </a:r>
          </a:p>
        </p:txBody>
      </p:sp>
      <p:sp>
        <p:nvSpPr>
          <p:cNvPr id="47116" name="Rectangle 43"/>
          <p:cNvSpPr>
            <a:spLocks noChangeArrowheads="1"/>
          </p:cNvSpPr>
          <p:nvPr/>
        </p:nvSpPr>
        <p:spPr bwMode="auto">
          <a:xfrm>
            <a:off x="8101013" y="2492375"/>
            <a:ext cx="1008062" cy="576263"/>
          </a:xfrm>
          <a:prstGeom prst="rect">
            <a:avLst/>
          </a:prstGeom>
          <a:solidFill>
            <a:srgbClr val="C0504D"/>
          </a:solidFill>
          <a:ln w="25400" algn="ctr">
            <a:solidFill>
              <a:schemeClr val="accent2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AU" altLang="de-DE" sz="1800"/>
              <a:t>Space Heat</a:t>
            </a:r>
          </a:p>
        </p:txBody>
      </p:sp>
      <p:sp>
        <p:nvSpPr>
          <p:cNvPr id="47117" name="Rectangle 44"/>
          <p:cNvSpPr>
            <a:spLocks noChangeArrowheads="1"/>
          </p:cNvSpPr>
          <p:nvPr/>
        </p:nvSpPr>
        <p:spPr bwMode="auto">
          <a:xfrm>
            <a:off x="8101013" y="3211513"/>
            <a:ext cx="1008062" cy="576262"/>
          </a:xfrm>
          <a:prstGeom prst="rect">
            <a:avLst/>
          </a:prstGeom>
          <a:solidFill>
            <a:srgbClr val="C0504D"/>
          </a:solidFill>
          <a:ln w="25400" algn="ctr">
            <a:solidFill>
              <a:schemeClr val="accent2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AU" altLang="de-DE" sz="1800"/>
              <a:t>DHW</a:t>
            </a:r>
          </a:p>
        </p:txBody>
      </p:sp>
      <p:sp>
        <p:nvSpPr>
          <p:cNvPr id="47118" name="Rectangle 45"/>
          <p:cNvSpPr>
            <a:spLocks noChangeArrowheads="1"/>
          </p:cNvSpPr>
          <p:nvPr/>
        </p:nvSpPr>
        <p:spPr bwMode="auto">
          <a:xfrm>
            <a:off x="6732588" y="260350"/>
            <a:ext cx="1008062" cy="576263"/>
          </a:xfrm>
          <a:prstGeom prst="rect">
            <a:avLst/>
          </a:prstGeom>
          <a:noFill/>
          <a:ln w="25400" algn="ctr">
            <a:solidFill>
              <a:srgbClr val="99CC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AU" altLang="de-DE" sz="1800">
                <a:solidFill>
                  <a:srgbClr val="A6A6A6"/>
                </a:solidFill>
              </a:rPr>
              <a:t>Waste Heat</a:t>
            </a:r>
          </a:p>
        </p:txBody>
      </p:sp>
      <p:sp>
        <p:nvSpPr>
          <p:cNvPr id="47119" name="Rectangle 46"/>
          <p:cNvSpPr>
            <a:spLocks noChangeArrowheads="1"/>
          </p:cNvSpPr>
          <p:nvPr/>
        </p:nvSpPr>
        <p:spPr bwMode="auto">
          <a:xfrm>
            <a:off x="1260475" y="260350"/>
            <a:ext cx="1009650" cy="576263"/>
          </a:xfrm>
          <a:prstGeom prst="rect">
            <a:avLst/>
          </a:prstGeom>
          <a:solidFill>
            <a:srgbClr val="99CC00"/>
          </a:solidFill>
          <a:ln w="25400" algn="ctr">
            <a:solidFill>
              <a:srgbClr val="99CC00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AU" altLang="de-DE" sz="1800"/>
              <a:t>Sun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BD8723C5-8E81-45BB-BB2B-52D81E4DEA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64163" y="4148138"/>
            <a:ext cx="1008062" cy="576262"/>
          </a:xfrm>
          <a:prstGeom prst="rect">
            <a:avLst/>
          </a:prstGeom>
          <a:noFill/>
          <a:ln w="25400" algn="ctr">
            <a:solidFill>
              <a:srgbClr val="FF9900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1" hangingPunct="1">
              <a:defRPr/>
            </a:pPr>
            <a:r>
              <a:rPr lang="en-AU" dirty="0">
                <a:solidFill>
                  <a:schemeClr val="bg1">
                    <a:lumMod val="65000"/>
                  </a:schemeClr>
                </a:solidFill>
                <a:latin typeface="Calibri" pitchFamily="34" charset="0"/>
              </a:rPr>
              <a:t>Backup</a:t>
            </a:r>
          </a:p>
        </p:txBody>
      </p:sp>
      <p:cxnSp>
        <p:nvCxnSpPr>
          <p:cNvPr id="47121" name="Straight Connector 53"/>
          <p:cNvCxnSpPr>
            <a:cxnSpLocks noChangeShapeType="1"/>
          </p:cNvCxnSpPr>
          <p:nvPr/>
        </p:nvCxnSpPr>
        <p:spPr bwMode="auto">
          <a:xfrm rot="5400000" flipH="1" flipV="1">
            <a:off x="4599782" y="3428206"/>
            <a:ext cx="6858000" cy="1587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" name="Rectangle 43">
            <a:extLst>
              <a:ext uri="{FF2B5EF4-FFF2-40B4-BE49-F238E27FC236}">
                <a16:creationId xmlns:a16="http://schemas.microsoft.com/office/drawing/2014/main" id="{C31F0F46-F9BC-4105-A0EB-0B76B3576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01013" y="3932238"/>
            <a:ext cx="1008062" cy="576262"/>
          </a:xfrm>
          <a:prstGeom prst="rect">
            <a:avLst/>
          </a:prstGeom>
          <a:noFill/>
          <a:ln w="25400" algn="ctr">
            <a:solidFill>
              <a:schemeClr val="accent2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1" hangingPunct="1">
              <a:defRPr/>
            </a:pPr>
            <a:r>
              <a:rPr lang="en-AU">
                <a:solidFill>
                  <a:schemeClr val="bg1">
                    <a:lumMod val="65000"/>
                  </a:schemeClr>
                </a:solidFill>
                <a:latin typeface="Calibri" pitchFamily="34" charset="0"/>
              </a:rPr>
              <a:t>Cold</a:t>
            </a:r>
          </a:p>
        </p:txBody>
      </p:sp>
      <p:cxnSp>
        <p:nvCxnSpPr>
          <p:cNvPr id="47123" name="Straight Connector 55"/>
          <p:cNvCxnSpPr>
            <a:cxnSpLocks noChangeShapeType="1"/>
          </p:cNvCxnSpPr>
          <p:nvPr/>
        </p:nvCxnSpPr>
        <p:spPr bwMode="auto">
          <a:xfrm>
            <a:off x="0" y="1052513"/>
            <a:ext cx="91440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47124" name="Rectangle 14"/>
          <p:cNvSpPr>
            <a:spLocks noChangeArrowheads="1"/>
          </p:cNvSpPr>
          <p:nvPr/>
        </p:nvSpPr>
        <p:spPr bwMode="auto">
          <a:xfrm>
            <a:off x="34925" y="4148138"/>
            <a:ext cx="1008063" cy="576262"/>
          </a:xfrm>
          <a:prstGeom prst="rect">
            <a:avLst/>
          </a:prstGeom>
          <a:solidFill>
            <a:srgbClr val="D9D9D9"/>
          </a:solidFill>
          <a:ln w="25400" algn="ctr">
            <a:solidFill>
              <a:srgbClr val="808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AU" altLang="de-DE" sz="1800">
                <a:solidFill>
                  <a:srgbClr val="A6A6A6"/>
                </a:solidFill>
              </a:rPr>
              <a:t>Energy Carrier</a:t>
            </a:r>
          </a:p>
        </p:txBody>
      </p:sp>
      <p:cxnSp>
        <p:nvCxnSpPr>
          <p:cNvPr id="47125" name="Straight Connector 52"/>
          <p:cNvCxnSpPr>
            <a:cxnSpLocks noChangeShapeType="1"/>
          </p:cNvCxnSpPr>
          <p:nvPr/>
        </p:nvCxnSpPr>
        <p:spPr bwMode="auto">
          <a:xfrm rot="5400000" flipH="1" flipV="1">
            <a:off x="-2312193" y="3428206"/>
            <a:ext cx="6858000" cy="1587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7126" name="Rectangle 34"/>
          <p:cNvSpPr>
            <a:spLocks noChangeArrowheads="1"/>
          </p:cNvSpPr>
          <p:nvPr/>
        </p:nvSpPr>
        <p:spPr bwMode="auto">
          <a:xfrm>
            <a:off x="6732588" y="5013325"/>
            <a:ext cx="287337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AU" altLang="de-DE" sz="1800"/>
          </a:p>
        </p:txBody>
      </p:sp>
      <p:sp>
        <p:nvSpPr>
          <p:cNvPr id="47127" name="Rectangle 34"/>
          <p:cNvSpPr>
            <a:spLocks noChangeArrowheads="1"/>
          </p:cNvSpPr>
          <p:nvPr/>
        </p:nvSpPr>
        <p:spPr bwMode="auto">
          <a:xfrm>
            <a:off x="6732588" y="5302250"/>
            <a:ext cx="287337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AU" altLang="de-DE" sz="1800"/>
          </a:p>
        </p:txBody>
      </p:sp>
      <p:sp>
        <p:nvSpPr>
          <p:cNvPr id="47128" name="Rectangle 28"/>
          <p:cNvSpPr>
            <a:spLocks noChangeArrowheads="1"/>
          </p:cNvSpPr>
          <p:nvPr/>
        </p:nvSpPr>
        <p:spPr bwMode="auto">
          <a:xfrm>
            <a:off x="5364163" y="1341438"/>
            <a:ext cx="1008062" cy="576262"/>
          </a:xfrm>
          <a:prstGeom prst="rect">
            <a:avLst/>
          </a:prstGeom>
          <a:solidFill>
            <a:srgbClr val="00B0F0"/>
          </a:solidFill>
          <a:ln w="25400" algn="ctr">
            <a:solidFill>
              <a:srgbClr val="00B0F0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AU" altLang="de-DE" sz="1800"/>
              <a:t>Battery Storage</a:t>
            </a:r>
          </a:p>
        </p:txBody>
      </p:sp>
      <p:sp>
        <p:nvSpPr>
          <p:cNvPr id="47129" name="Rectangle 14"/>
          <p:cNvSpPr>
            <a:spLocks noChangeArrowheads="1"/>
          </p:cNvSpPr>
          <p:nvPr/>
        </p:nvSpPr>
        <p:spPr bwMode="auto">
          <a:xfrm>
            <a:off x="8081963" y="1771650"/>
            <a:ext cx="1008062" cy="576263"/>
          </a:xfrm>
          <a:prstGeom prst="rect">
            <a:avLst/>
          </a:prstGeom>
          <a:solidFill>
            <a:srgbClr val="808080"/>
          </a:solidFill>
          <a:ln w="25400" algn="ctr">
            <a:solidFill>
              <a:srgbClr val="808080"/>
            </a:solidFill>
            <a:miter lim="800000"/>
            <a:headEnd/>
            <a:tailEnd/>
          </a:ln>
        </p:spPr>
        <p:txBody>
          <a:bodyPr lIns="36000" rIns="36000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AU" altLang="de-DE" sz="1800"/>
              <a:t>Electrical Load</a:t>
            </a:r>
          </a:p>
        </p:txBody>
      </p:sp>
      <p:sp>
        <p:nvSpPr>
          <p:cNvPr id="47130" name="Rectangle 14"/>
          <p:cNvSpPr>
            <a:spLocks noChangeArrowheads="1"/>
          </p:cNvSpPr>
          <p:nvPr/>
        </p:nvSpPr>
        <p:spPr bwMode="auto">
          <a:xfrm>
            <a:off x="34925" y="3213100"/>
            <a:ext cx="1008063" cy="576263"/>
          </a:xfrm>
          <a:prstGeom prst="rect">
            <a:avLst/>
          </a:prstGeom>
          <a:solidFill>
            <a:srgbClr val="808080"/>
          </a:solidFill>
          <a:ln w="25400" algn="ctr">
            <a:solidFill>
              <a:srgbClr val="808080"/>
            </a:solidFill>
            <a:miter lim="800000"/>
            <a:headEnd/>
            <a:tailEnd/>
          </a:ln>
        </p:spPr>
        <p:txBody>
          <a:bodyPr lIns="36000" rIns="36000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de-DE" sz="1800"/>
              <a:t>Electricity</a:t>
            </a:r>
          </a:p>
          <a:p>
            <a:pPr algn="ctr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de-DE" sz="1800"/>
              <a:t>(Grid)</a:t>
            </a:r>
          </a:p>
        </p:txBody>
      </p:sp>
      <p:cxnSp>
        <p:nvCxnSpPr>
          <p:cNvPr id="47131" name="AutoShape 23"/>
          <p:cNvCxnSpPr>
            <a:cxnSpLocks noChangeShapeType="1"/>
          </p:cNvCxnSpPr>
          <p:nvPr/>
        </p:nvCxnSpPr>
        <p:spPr bwMode="auto">
          <a:xfrm rot="16200000" flipH="1">
            <a:off x="4932363" y="3357563"/>
            <a:ext cx="1368425" cy="2232025"/>
          </a:xfrm>
          <a:prstGeom prst="bentConnector2">
            <a:avLst/>
          </a:prstGeom>
          <a:noFill/>
          <a:ln w="381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7132" name="AutoShape 24"/>
          <p:cNvCxnSpPr>
            <a:cxnSpLocks noChangeShapeType="1"/>
          </p:cNvCxnSpPr>
          <p:nvPr/>
        </p:nvCxnSpPr>
        <p:spPr bwMode="auto">
          <a:xfrm>
            <a:off x="1042988" y="3502025"/>
            <a:ext cx="2952750" cy="0"/>
          </a:xfrm>
          <a:prstGeom prst="straightConnector1">
            <a:avLst/>
          </a:prstGeom>
          <a:noFill/>
          <a:ln w="9525">
            <a:solidFill>
              <a:srgbClr val="00B0F0"/>
            </a:solidFill>
            <a:prstDash val="sys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7133" name="Line 48"/>
          <p:cNvSpPr>
            <a:spLocks noChangeShapeType="1"/>
          </p:cNvSpPr>
          <p:nvPr/>
        </p:nvSpPr>
        <p:spPr bwMode="auto">
          <a:xfrm>
            <a:off x="2268538" y="1628775"/>
            <a:ext cx="3095625" cy="0"/>
          </a:xfrm>
          <a:prstGeom prst="line">
            <a:avLst/>
          </a:prstGeom>
          <a:noFill/>
          <a:ln w="9525">
            <a:solidFill>
              <a:srgbClr val="00B0F0"/>
            </a:solidFill>
            <a:prstDash val="sys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cxnSp>
        <p:nvCxnSpPr>
          <p:cNvPr id="49" name="Verbinder: gewinkelt 48">
            <a:extLst>
              <a:ext uri="{FF2B5EF4-FFF2-40B4-BE49-F238E27FC236}">
                <a16:creationId xmlns:a16="http://schemas.microsoft.com/office/drawing/2014/main" id="{32D6C750-928A-4534-BF0A-E6EB37547D7E}"/>
              </a:ext>
            </a:extLst>
          </p:cNvPr>
          <p:cNvCxnSpPr>
            <a:cxnSpLocks/>
          </p:cNvCxnSpPr>
          <p:nvPr/>
        </p:nvCxnSpPr>
        <p:spPr>
          <a:xfrm>
            <a:off x="6372225" y="1630363"/>
            <a:ext cx="1709738" cy="430212"/>
          </a:xfrm>
          <a:prstGeom prst="bentConnector3">
            <a:avLst/>
          </a:prstGeom>
          <a:ln>
            <a:solidFill>
              <a:srgbClr val="00B0F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Verbinder: gewinkelt 49">
            <a:extLst>
              <a:ext uri="{FF2B5EF4-FFF2-40B4-BE49-F238E27FC236}">
                <a16:creationId xmlns:a16="http://schemas.microsoft.com/office/drawing/2014/main" id="{0A018BE5-538D-425D-9147-EB87B0315996}"/>
              </a:ext>
            </a:extLst>
          </p:cNvPr>
          <p:cNvCxnSpPr>
            <a:cxnSpLocks/>
          </p:cNvCxnSpPr>
          <p:nvPr/>
        </p:nvCxnSpPr>
        <p:spPr>
          <a:xfrm rot="5400000">
            <a:off x="4679950" y="2025650"/>
            <a:ext cx="1296988" cy="1081088"/>
          </a:xfrm>
          <a:prstGeom prst="bentConnector3">
            <a:avLst>
              <a:gd name="adj1" fmla="val 50000"/>
            </a:avLst>
          </a:prstGeom>
          <a:ln>
            <a:solidFill>
              <a:srgbClr val="00B0F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136" name="AutoShape 23"/>
          <p:cNvCxnSpPr>
            <a:cxnSpLocks noChangeShapeType="1"/>
          </p:cNvCxnSpPr>
          <p:nvPr/>
        </p:nvCxnSpPr>
        <p:spPr bwMode="auto">
          <a:xfrm rot="5400000">
            <a:off x="574676" y="2374900"/>
            <a:ext cx="1389062" cy="433387"/>
          </a:xfrm>
          <a:prstGeom prst="bentConnector3">
            <a:avLst>
              <a:gd name="adj1" fmla="val 100144"/>
            </a:avLst>
          </a:prstGeom>
          <a:noFill/>
          <a:ln w="9525">
            <a:solidFill>
              <a:srgbClr val="00B0F0"/>
            </a:solidFill>
            <a:prstDash val="sys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7137" name="AutoShape 26"/>
          <p:cNvCxnSpPr>
            <a:cxnSpLocks noChangeShapeType="1"/>
          </p:cNvCxnSpPr>
          <p:nvPr/>
        </p:nvCxnSpPr>
        <p:spPr bwMode="auto">
          <a:xfrm flipV="1">
            <a:off x="7740650" y="3502025"/>
            <a:ext cx="360363" cy="1800225"/>
          </a:xfrm>
          <a:prstGeom prst="bentConnector3">
            <a:avLst>
              <a:gd name="adj1" fmla="val 49778"/>
            </a:avLst>
          </a:prstGeom>
          <a:noFill/>
          <a:ln w="381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7138" name="AutoShape 26"/>
          <p:cNvCxnSpPr>
            <a:cxnSpLocks noChangeShapeType="1"/>
          </p:cNvCxnSpPr>
          <p:nvPr/>
        </p:nvCxnSpPr>
        <p:spPr bwMode="auto">
          <a:xfrm flipV="1">
            <a:off x="7732713" y="2925763"/>
            <a:ext cx="360362" cy="2376487"/>
          </a:xfrm>
          <a:prstGeom prst="bentConnector3">
            <a:avLst>
              <a:gd name="adj1" fmla="val 49778"/>
            </a:avLst>
          </a:prstGeom>
          <a:noFill/>
          <a:ln w="381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7139" name="Rectangle 27"/>
          <p:cNvSpPr>
            <a:spLocks noChangeArrowheads="1"/>
          </p:cNvSpPr>
          <p:nvPr/>
        </p:nvSpPr>
        <p:spPr bwMode="auto">
          <a:xfrm>
            <a:off x="1258888" y="1341438"/>
            <a:ext cx="1009650" cy="576262"/>
          </a:xfrm>
          <a:prstGeom prst="rect">
            <a:avLst/>
          </a:prstGeom>
          <a:solidFill>
            <a:srgbClr val="FF9900"/>
          </a:solidFill>
          <a:ln w="25400">
            <a:solidFill>
              <a:srgbClr val="FF9900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AU" altLang="de-DE" sz="1800"/>
              <a:t>PVT</a:t>
            </a:r>
          </a:p>
        </p:txBody>
      </p:sp>
      <p:cxnSp>
        <p:nvCxnSpPr>
          <p:cNvPr id="47140" name="AutoShape 24"/>
          <p:cNvCxnSpPr>
            <a:cxnSpLocks noChangeShapeType="1"/>
          </p:cNvCxnSpPr>
          <p:nvPr/>
        </p:nvCxnSpPr>
        <p:spPr bwMode="auto">
          <a:xfrm flipH="1">
            <a:off x="1763713" y="836613"/>
            <a:ext cx="1587" cy="5048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7141" name="AutoShape 21"/>
          <p:cNvCxnSpPr>
            <a:cxnSpLocks noChangeShapeType="1"/>
          </p:cNvCxnSpPr>
          <p:nvPr/>
        </p:nvCxnSpPr>
        <p:spPr bwMode="auto">
          <a:xfrm rot="5400000">
            <a:off x="3060700" y="-98424"/>
            <a:ext cx="504825" cy="2374900"/>
          </a:xfrm>
          <a:prstGeom prst="bentConnector3">
            <a:avLst>
              <a:gd name="adj1" fmla="val 75782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47142" name="AutoShape 21"/>
          <p:cNvCxnSpPr>
            <a:cxnSpLocks noChangeShapeType="1"/>
          </p:cNvCxnSpPr>
          <p:nvPr/>
        </p:nvCxnSpPr>
        <p:spPr bwMode="auto">
          <a:xfrm rot="16200000" flipH="1">
            <a:off x="1871663" y="1809750"/>
            <a:ext cx="647700" cy="863600"/>
          </a:xfrm>
          <a:prstGeom prst="bentConnector2">
            <a:avLst/>
          </a:prstGeom>
          <a:noFill/>
          <a:ln w="38100">
            <a:solidFill>
              <a:schemeClr val="tx1"/>
            </a:solidFill>
            <a:prstDash val="dash"/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7143" name="AutoShape 21"/>
          <p:cNvCxnSpPr>
            <a:cxnSpLocks noChangeShapeType="1"/>
          </p:cNvCxnSpPr>
          <p:nvPr/>
        </p:nvCxnSpPr>
        <p:spPr bwMode="auto">
          <a:xfrm rot="16200000" flipH="1">
            <a:off x="3311525" y="2673351"/>
            <a:ext cx="504825" cy="863600"/>
          </a:xfrm>
          <a:prstGeom prst="bentConnector2">
            <a:avLst/>
          </a:prstGeom>
          <a:noFill/>
          <a:ln w="38100">
            <a:solidFill>
              <a:schemeClr val="tx1"/>
            </a:solidFill>
            <a:prstDash val="dash"/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7144" name="Text Box 46"/>
          <p:cNvSpPr txBox="1">
            <a:spLocks noChangeArrowheads="1"/>
          </p:cNvSpPr>
          <p:nvPr/>
        </p:nvSpPr>
        <p:spPr bwMode="auto">
          <a:xfrm>
            <a:off x="5292725" y="5557838"/>
            <a:ext cx="1368425" cy="12922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10000"/>
              </a:spcBef>
              <a:buFontTx/>
              <a:buNone/>
            </a:pPr>
            <a:r>
              <a:rPr lang="en-AU" altLang="de-DE" sz="1200">
                <a:latin typeface="Arial" panose="020B0604020202020204" pitchFamily="34" charset="0"/>
              </a:rPr>
              <a:t>Electrical Energy</a:t>
            </a:r>
          </a:p>
          <a:p>
            <a:pPr eaLnBrk="1" hangingPunct="1">
              <a:spcBef>
                <a:spcPct val="10000"/>
              </a:spcBef>
              <a:buFontTx/>
              <a:buNone/>
            </a:pPr>
            <a:r>
              <a:rPr lang="en-AU" altLang="de-DE" sz="1200">
                <a:latin typeface="Arial" panose="020B0604020202020204" pitchFamily="34" charset="0"/>
              </a:rPr>
              <a:t>Driving Energy</a:t>
            </a:r>
          </a:p>
          <a:p>
            <a:pPr eaLnBrk="1" hangingPunct="1">
              <a:spcBef>
                <a:spcPct val="10000"/>
              </a:spcBef>
              <a:buFontTx/>
              <a:buNone/>
            </a:pPr>
            <a:r>
              <a:rPr lang="en-AU" altLang="de-DE" sz="1200">
                <a:latin typeface="Arial" panose="020B0604020202020204" pitchFamily="34" charset="0"/>
              </a:rPr>
              <a:t>Water</a:t>
            </a:r>
          </a:p>
          <a:p>
            <a:pPr eaLnBrk="1" hangingPunct="1">
              <a:spcBef>
                <a:spcPct val="10000"/>
              </a:spcBef>
              <a:buFontTx/>
              <a:buNone/>
            </a:pPr>
            <a:r>
              <a:rPr lang="en-AU" altLang="de-DE" sz="1200">
                <a:latin typeface="Arial" panose="020B0604020202020204" pitchFamily="34" charset="0"/>
              </a:rPr>
              <a:t>Brine</a:t>
            </a:r>
          </a:p>
          <a:p>
            <a:pPr eaLnBrk="1" hangingPunct="1">
              <a:spcBef>
                <a:spcPct val="10000"/>
              </a:spcBef>
              <a:buFontTx/>
              <a:buNone/>
            </a:pPr>
            <a:r>
              <a:rPr lang="en-AU" altLang="de-DE" sz="1200">
                <a:latin typeface="Arial" panose="020B0604020202020204" pitchFamily="34" charset="0"/>
              </a:rPr>
              <a:t>Refrigerant</a:t>
            </a:r>
          </a:p>
          <a:p>
            <a:pPr eaLnBrk="1" hangingPunct="1">
              <a:spcBef>
                <a:spcPct val="10000"/>
              </a:spcBef>
              <a:buFontTx/>
              <a:buNone/>
            </a:pPr>
            <a:r>
              <a:rPr lang="en-AU" altLang="de-DE" sz="1200">
                <a:latin typeface="Arial" panose="020B0604020202020204" pitchFamily="34" charset="0"/>
              </a:rPr>
              <a:t>Air</a:t>
            </a:r>
          </a:p>
        </p:txBody>
      </p:sp>
      <p:sp>
        <p:nvSpPr>
          <p:cNvPr id="47145" name="Line 48"/>
          <p:cNvSpPr>
            <a:spLocks noChangeShapeType="1"/>
          </p:cNvSpPr>
          <p:nvPr/>
        </p:nvSpPr>
        <p:spPr bwMode="auto">
          <a:xfrm>
            <a:off x="4572000" y="5895975"/>
            <a:ext cx="66675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7146" name="Line 49"/>
          <p:cNvSpPr>
            <a:spLocks noChangeShapeType="1"/>
          </p:cNvSpPr>
          <p:nvPr/>
        </p:nvSpPr>
        <p:spPr bwMode="auto">
          <a:xfrm>
            <a:off x="4572000" y="6099175"/>
            <a:ext cx="666750" cy="15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7147" name="Line 50"/>
          <p:cNvSpPr>
            <a:spLocks noChangeShapeType="1"/>
          </p:cNvSpPr>
          <p:nvPr/>
        </p:nvSpPr>
        <p:spPr bwMode="auto">
          <a:xfrm>
            <a:off x="4572000" y="6300788"/>
            <a:ext cx="666750" cy="1587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7148" name="Line 51"/>
          <p:cNvSpPr>
            <a:spLocks noChangeShapeType="1"/>
          </p:cNvSpPr>
          <p:nvPr/>
        </p:nvSpPr>
        <p:spPr bwMode="auto">
          <a:xfrm>
            <a:off x="4572000" y="6500813"/>
            <a:ext cx="666750" cy="1587"/>
          </a:xfrm>
          <a:prstGeom prst="line">
            <a:avLst/>
          </a:prstGeom>
          <a:noFill/>
          <a:ln w="38100">
            <a:solidFill>
              <a:srgbClr val="808080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7149" name="Line 48"/>
          <p:cNvSpPr>
            <a:spLocks noChangeShapeType="1"/>
          </p:cNvSpPr>
          <p:nvPr/>
        </p:nvSpPr>
        <p:spPr bwMode="auto">
          <a:xfrm>
            <a:off x="4572000" y="5691188"/>
            <a:ext cx="666750" cy="1587"/>
          </a:xfrm>
          <a:prstGeom prst="line">
            <a:avLst/>
          </a:prstGeom>
          <a:noFill/>
          <a:ln w="9525">
            <a:solidFill>
              <a:srgbClr val="00B0F0"/>
            </a:solidFill>
            <a:prstDash val="sys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7150" name="Line 51"/>
          <p:cNvSpPr>
            <a:spLocks noChangeShapeType="1"/>
          </p:cNvSpPr>
          <p:nvPr/>
        </p:nvSpPr>
        <p:spPr bwMode="auto">
          <a:xfrm>
            <a:off x="4572000" y="6697663"/>
            <a:ext cx="666750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IEA_SHC">
      <a:dk1>
        <a:srgbClr val="000000"/>
      </a:dk1>
      <a:lt1>
        <a:sysClr val="window" lastClr="FFFFFF"/>
      </a:lt1>
      <a:dk2>
        <a:srgbClr val="000000"/>
      </a:dk2>
      <a:lt2>
        <a:srgbClr val="D8D8D8"/>
      </a:lt2>
      <a:accent1>
        <a:srgbClr val="FFC000"/>
      </a:accent1>
      <a:accent2>
        <a:srgbClr val="92D050"/>
      </a:accent2>
      <a:accent3>
        <a:srgbClr val="6178BB"/>
      </a:accent3>
      <a:accent4>
        <a:srgbClr val="FF0000"/>
      </a:accent4>
      <a:accent5>
        <a:srgbClr val="FE9999"/>
      </a:accent5>
      <a:accent6>
        <a:srgbClr val="A2A2A2"/>
      </a:accent6>
      <a:hlink>
        <a:srgbClr val="3A3A3A"/>
      </a:hlink>
      <a:folHlink>
        <a:srgbClr val="A5A5A5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878</Words>
  <Application>Microsoft Office PowerPoint</Application>
  <PresentationFormat>On-screen Show (4:3)</PresentationFormat>
  <Paragraphs>422</Paragraphs>
  <Slides>17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Calibri</vt:lpstr>
      <vt:lpstr>Office Theme</vt:lpstr>
      <vt:lpstr>1_Office Theme</vt:lpstr>
      <vt:lpstr>Visualization of energy flows in PVT systems  Template and Examples A companion document of Report D4 of Task 60 DOI: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HSR Hochschule Rapperswil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Danny Jonas</dc:creator>
  <cp:lastModifiedBy>Randy Martin</cp:lastModifiedBy>
  <cp:revision>112</cp:revision>
  <dcterms:created xsi:type="dcterms:W3CDTF">2010-06-18T11:06:36Z</dcterms:created>
  <dcterms:modified xsi:type="dcterms:W3CDTF">2019-06-20T16:55:01Z</dcterms:modified>
</cp:coreProperties>
</file>